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6" Type="http://schemas.microsoft.com/office/2020/02/relationships/classificationlabels" Target="docMetadata/LabelInfo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 autoCompressPictures="0">
  <p:sldMasterIdLst>
    <p:sldMasterId id="2147483648" r:id="rId4"/>
  </p:sldMasterIdLst>
  <p:notesMasterIdLst>
    <p:notesMasterId r:id="rId34"/>
  </p:notesMasterIdLst>
  <p:handoutMasterIdLst>
    <p:handoutMasterId r:id="rId35"/>
  </p:handoutMasterIdLst>
  <p:sldIdLst>
    <p:sldId id="256" r:id="rId5"/>
    <p:sldId id="355" r:id="rId6"/>
    <p:sldId id="330" r:id="rId7"/>
    <p:sldId id="331" r:id="rId8"/>
    <p:sldId id="337" r:id="rId9"/>
    <p:sldId id="332" r:id="rId10"/>
    <p:sldId id="333" r:id="rId11"/>
    <p:sldId id="334" r:id="rId12"/>
    <p:sldId id="335" r:id="rId13"/>
    <p:sldId id="336" r:id="rId14"/>
    <p:sldId id="340" r:id="rId15"/>
    <p:sldId id="349" r:id="rId16"/>
    <p:sldId id="351" r:id="rId17"/>
    <p:sldId id="352" r:id="rId18"/>
    <p:sldId id="353" r:id="rId19"/>
    <p:sldId id="354" r:id="rId20"/>
    <p:sldId id="350" r:id="rId21"/>
    <p:sldId id="341" r:id="rId22"/>
    <p:sldId id="259" r:id="rId23"/>
    <p:sldId id="338" r:id="rId24"/>
    <p:sldId id="339" r:id="rId25"/>
    <p:sldId id="342" r:id="rId26"/>
    <p:sldId id="344" r:id="rId27"/>
    <p:sldId id="343" r:id="rId28"/>
    <p:sldId id="345" r:id="rId29"/>
    <p:sldId id="346" r:id="rId30"/>
    <p:sldId id="347" r:id="rId31"/>
    <p:sldId id="348" r:id="rId32"/>
    <p:sldId id="356" r:id="rId3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15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37" autoAdjust="0"/>
    <p:restoredTop sz="96327" autoAdjust="0"/>
  </p:normalViewPr>
  <p:slideViewPr>
    <p:cSldViewPr snapToGrid="0">
      <p:cViewPr varScale="1">
        <p:scale>
          <a:sx n="142" d="100"/>
          <a:sy n="142" d="100"/>
        </p:scale>
        <p:origin x="176" y="296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-586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-485"/>
    </p:cViewPr>
  </p:sorterViewPr>
  <p:notesViewPr>
    <p:cSldViewPr snapToGrid="0">
      <p:cViewPr varScale="1">
        <p:scale>
          <a:sx n="65" d="100"/>
          <a:sy n="65" d="100"/>
        </p:scale>
        <p:origin x="3154" y="43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39" Type="http://schemas.openxmlformats.org/officeDocument/2006/relationships/tableStyles" Target="tableStyles.xml"/><Relationship Id="rId21" Type="http://schemas.openxmlformats.org/officeDocument/2006/relationships/slide" Target="slides/slide17.xml"/><Relationship Id="rId34" Type="http://schemas.openxmlformats.org/officeDocument/2006/relationships/notesMaster" Target="notesMasters/notesMaster1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viewProps" Target="viewProps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handoutMaster" Target="handoutMasters/handoutMaster1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2D8E7403-EB4A-4177-AFCE-6A9D7B160C6F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AC49177-C030-4043-9380-EA6E4C94A164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7C7415F-6970-4DE4-93F1-94FEF07D0F1C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C4C83CE-EC9B-40C4-BD7A-48797AE5B1D7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EE9A75D-9B4E-4704-98C7-2A42472F118C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4CC6D6D-E986-427F-AD9C-4E9408DDBE5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98774861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2.jpg>
</file>

<file path=ppt/media/image3.jpeg>
</file>

<file path=ppt/media/image4.jpg>
</file>

<file path=ppt/media/image5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B86E6E5-5A19-4AE7-8D4E-049C5315C9A0}" type="datetimeFigureOut">
              <a:rPr lang="en-US" smtClean="0"/>
              <a:t>4/11/23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15A580F-E35D-42E1-AF82-E41CC201EA9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368066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EEB4EE6E-C0DF-4EB1-8875-16F6BF599544}" type="slidenum">
              <a:rPr lang="en-US" smtClean="0"/>
              <a:t>19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572835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‹#›</a:t>
            </a:fld>
            <a:endParaRPr lang="en-US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04273500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93238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6452011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DE330D17-32E5-404A-9262-6A998ABC08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2706743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A53D7EE4-1EDB-42FD-B6B7-A82C9F31F0F4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70977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E30AF5A0-43BB-4336-8627-9123B9144D8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346485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A53D7EE4-1EDB-42FD-B6B7-A82C9F31F0F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209649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36355501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827565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40947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A2AE2B76-F97F-4BE2-8670-72276A5F21A5}" type="slidenum">
              <a:rPr lang="en-US" smtClean="0"/>
              <a:pPr/>
              <a:t>‹#›</a:t>
            </a:fld>
            <a:endParaRPr lang="en-US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6731801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220290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 userDrawn="1"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 dirty="0"/>
              <a:t>PRESENTATION TITLE</a:t>
            </a:r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0303F77D-1BEF-481A-B8C1-15974ED46EB7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97066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C3DB2ADC-AF19-4574-8C10-79B5B04FCA27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664708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hf hdr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sszengarden.com/" TargetMode="External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w3schools.com/css/" TargetMode="External"/><Relationship Id="rId2" Type="http://schemas.openxmlformats.org/officeDocument/2006/relationships/hyperlink" Target="https://coolors.co/" TargetMode="External"/><Relationship Id="rId1" Type="http://schemas.openxmlformats.org/officeDocument/2006/relationships/slideLayout" Target="../slideLayouts/slideLayout6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53AE5B2F-2CD3-4E51-91D5-FEF8CE8FEFA9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/>
          <a:lstStyle/>
          <a:p>
            <a:r>
              <a:rPr lang="en-US" dirty="0"/>
              <a:t>HTML/CSS</a:t>
            </a:r>
            <a:br>
              <a:rPr lang="en-US" dirty="0"/>
            </a:br>
            <a:r>
              <a:rPr lang="en-US" dirty="0"/>
              <a:t>and </a:t>
            </a:r>
            <a:br>
              <a:rPr lang="en-US" dirty="0"/>
            </a:br>
            <a:r>
              <a:rPr lang="en-US" dirty="0"/>
              <a:t>XSLT (Part 1)</a:t>
            </a:r>
          </a:p>
        </p:txBody>
      </p:sp>
      <p:sp>
        <p:nvSpPr>
          <p:cNvPr id="8" name="Subtitle 7">
            <a:extLst>
              <a:ext uri="{FF2B5EF4-FFF2-40B4-BE49-F238E27FC236}">
                <a16:creationId xmlns:a16="http://schemas.microsoft.com/office/drawing/2014/main" id="{952DE27F-5BED-4BCC-887D-5872F796F65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>
            <a:normAutofit/>
          </a:bodyPr>
          <a:lstStyle/>
          <a:p>
            <a:r>
              <a:rPr lang="en-US" dirty="0"/>
              <a:t>Presenter Name</a:t>
            </a:r>
          </a:p>
        </p:txBody>
      </p:sp>
      <p:pic>
        <p:nvPicPr>
          <p:cNvPr id="11" name="Picture Placeholder 10" descr="Autumn leaves color progression">
            <a:extLst>
              <a:ext uri="{FF2B5EF4-FFF2-40B4-BE49-F238E27FC236}">
                <a16:creationId xmlns:a16="http://schemas.microsoft.com/office/drawing/2014/main" id="{BC408C47-2E2A-42C6-99D2-EBED0E23C9B6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2"/>
          <a:srcRect/>
          <a:stretch/>
        </p:blipFill>
        <p:spPr>
          <a:xfrm>
            <a:off x="4876159" y="0"/>
            <a:ext cx="7315841" cy="6858000"/>
          </a:xfrm>
        </p:spPr>
      </p:pic>
    </p:spTree>
    <p:extLst>
      <p:ext uri="{BB962C8B-B14F-4D97-AF65-F5344CB8AC3E}">
        <p14:creationId xmlns:p14="http://schemas.microsoft.com/office/powerpoint/2010/main" val="163343839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E9BDD5-7C70-B610-16BA-AE8EAE79C96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B229B1D-7075-868B-C06F-C2703340DFF0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&lt;header&gt;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70FBB2-AC13-62DB-EEAD-0A96076890A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373124"/>
          </a:xfrm>
        </p:spPr>
        <p:txBody>
          <a:bodyPr/>
          <a:lstStyle/>
          <a:p>
            <a:r>
              <a:rPr lang="en-US" dirty="0"/>
              <a:t>Not to be confused with &lt;head&gt;</a:t>
            </a:r>
          </a:p>
          <a:p>
            <a:r>
              <a:rPr lang="en-US" dirty="0"/>
              <a:t>&lt;header&gt; contains items that appear at the top of the page, like a project logo, a navigation bar, etc.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36623C0-D765-22A6-815F-0C289231FAF5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1047750"/>
            <a:ext cx="5094673" cy="4776978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       &lt;header&gt;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>
                <a:solidFill>
                  <a:srgbClr val="FFC000"/>
                </a:solidFill>
              </a:rPr>
              <a:t>class="nav"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</a:t>
            </a:r>
            <a:r>
              <a:rPr lang="en-US" dirty="0">
                <a:solidFill>
                  <a:srgbClr val="5FC8FD"/>
                </a:solidFill>
              </a:rPr>
              <a:t>&lt;li class="nav"&gt;&lt;a </a:t>
            </a:r>
            <a:r>
              <a:rPr lang="en-US" dirty="0" err="1">
                <a:solidFill>
                  <a:srgbClr val="FFC000"/>
                </a:solidFill>
              </a:rPr>
              <a:t>href</a:t>
            </a:r>
            <a:r>
              <a:rPr lang="en-US" dirty="0">
                <a:solidFill>
                  <a:srgbClr val="FFC000"/>
                </a:solidFill>
              </a:rPr>
              <a:t>="</a:t>
            </a:r>
            <a:r>
              <a:rPr lang="en-US" dirty="0" err="1">
                <a:solidFill>
                  <a:srgbClr val="FFC000"/>
                </a:solidFill>
              </a:rPr>
              <a:t>about.html</a:t>
            </a:r>
            <a:r>
              <a:rPr lang="en-US" dirty="0">
                <a:solidFill>
                  <a:srgbClr val="FFC000"/>
                </a:solidFill>
              </a:rPr>
              <a:t>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chemeClr val="bg1"/>
                </a:solidFill>
              </a:rPr>
              <a:t>About</a:t>
            </a:r>
            <a:r>
              <a:rPr lang="en-US" dirty="0">
                <a:solidFill>
                  <a:srgbClr val="5FC8FD"/>
                </a:solidFill>
              </a:rPr>
              <a:t>&lt;/a&gt;&lt;/li&gt;</a:t>
            </a:r>
          </a:p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                &lt;li class="nav"&gt;&lt;a </a:t>
            </a:r>
            <a:r>
              <a:rPr lang="en-US" dirty="0" err="1">
                <a:solidFill>
                  <a:srgbClr val="FFC000"/>
                </a:solidFill>
              </a:rPr>
              <a:t>href</a:t>
            </a:r>
            <a:r>
              <a:rPr lang="en-US" dirty="0">
                <a:solidFill>
                  <a:srgbClr val="FFC000"/>
                </a:solidFill>
              </a:rPr>
              <a:t>="</a:t>
            </a:r>
            <a:r>
              <a:rPr lang="en-US" dirty="0" err="1">
                <a:solidFill>
                  <a:srgbClr val="FFC000"/>
                </a:solidFill>
              </a:rPr>
              <a:t>texts.html</a:t>
            </a:r>
            <a:r>
              <a:rPr lang="en-US" dirty="0">
                <a:solidFill>
                  <a:srgbClr val="FFC000"/>
                </a:solidFill>
              </a:rPr>
              <a:t>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chemeClr val="bg1"/>
                </a:solidFill>
              </a:rPr>
              <a:t>Texts</a:t>
            </a:r>
            <a:r>
              <a:rPr lang="en-US" dirty="0">
                <a:solidFill>
                  <a:srgbClr val="5FC8FD"/>
                </a:solidFill>
              </a:rPr>
              <a:t>&lt;/a&gt;&lt;/li&gt;</a:t>
            </a:r>
          </a:p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                &lt;li class="nav"&gt;&lt;a </a:t>
            </a:r>
            <a:r>
              <a:rPr lang="en-US" dirty="0" err="1">
                <a:solidFill>
                  <a:srgbClr val="FFC000"/>
                </a:solidFill>
              </a:rPr>
              <a:t>href</a:t>
            </a:r>
            <a:r>
              <a:rPr lang="en-US" dirty="0">
                <a:solidFill>
                  <a:srgbClr val="FFC000"/>
                </a:solidFill>
              </a:rPr>
              <a:t>="</a:t>
            </a:r>
            <a:r>
              <a:rPr lang="en-US" dirty="0" err="1">
                <a:solidFill>
                  <a:srgbClr val="FFC000"/>
                </a:solidFill>
              </a:rPr>
              <a:t>contact.html</a:t>
            </a:r>
            <a:r>
              <a:rPr lang="en-US" dirty="0">
                <a:solidFill>
                  <a:srgbClr val="FFC000"/>
                </a:solidFill>
              </a:rPr>
              <a:t>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chemeClr val="bg1"/>
                </a:solidFill>
              </a:rPr>
              <a:t>Contact</a:t>
            </a:r>
            <a:r>
              <a:rPr lang="en-US" dirty="0">
                <a:solidFill>
                  <a:srgbClr val="5FC8FD"/>
                </a:solidFill>
              </a:rPr>
              <a:t>&lt;/a&gt;&lt;/li&gt;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&lt;/</a:t>
            </a:r>
            <a:r>
              <a:rPr lang="en-US" dirty="0" err="1">
                <a:solidFill>
                  <a:srgbClr val="5FC8FD"/>
                </a:solidFill>
              </a:rPr>
              <a:t>ul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&lt;/header&gt;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778AE71-E068-2EBE-B93B-3B00A02FAB3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10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EB136063-81EB-7A4F-9158-BC883C4B0026}"/>
              </a:ext>
            </a:extLst>
          </p:cNvPr>
          <p:cNvSpPr txBox="1">
            <a:spLocks/>
          </p:cNvSpPr>
          <p:nvPr/>
        </p:nvSpPr>
        <p:spPr>
          <a:xfrm>
            <a:off x="800099" y="388849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&gt;, &lt;</a:t>
            </a:r>
            <a:r>
              <a:rPr lang="en-US" dirty="0" err="1"/>
              <a:t>ol</a:t>
            </a:r>
            <a:r>
              <a:rPr lang="en-US" dirty="0"/>
              <a:t>&gt;, &amp; &lt;li&gt;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FF3364E1-4F98-649C-A6DC-7EFC0B6171B0}"/>
              </a:ext>
            </a:extLst>
          </p:cNvPr>
          <p:cNvSpPr txBox="1">
            <a:spLocks/>
          </p:cNvSpPr>
          <p:nvPr/>
        </p:nvSpPr>
        <p:spPr>
          <a:xfrm>
            <a:off x="715383" y="4327859"/>
            <a:ext cx="5094673" cy="1739566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ul</a:t>
            </a:r>
            <a:r>
              <a:rPr lang="en-US" dirty="0"/>
              <a:t>&gt; creates an unordered list (represented by bullet points by default) </a:t>
            </a:r>
          </a:p>
          <a:p>
            <a:r>
              <a:rPr lang="en-US" dirty="0"/>
              <a:t>&lt;</a:t>
            </a:r>
            <a:r>
              <a:rPr lang="en-US" dirty="0" err="1"/>
              <a:t>ol</a:t>
            </a:r>
            <a:r>
              <a:rPr lang="en-US" dirty="0"/>
              <a:t>&gt; creates an ordered list (represented by numbers by default) </a:t>
            </a:r>
          </a:p>
          <a:p>
            <a:r>
              <a:rPr lang="en-US" dirty="0"/>
              <a:t>&lt;li&gt; establishes each line item in a list.</a:t>
            </a:r>
          </a:p>
        </p:txBody>
      </p:sp>
    </p:spTree>
    <p:extLst>
      <p:ext uri="{BB962C8B-B14F-4D97-AF65-F5344CB8AC3E}">
        <p14:creationId xmlns:p14="http://schemas.microsoft.com/office/powerpoint/2010/main" val="399159583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DD79EF1-BC4D-F5B0-202F-FD61661B40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FB403D2E-CCC5-5451-7761-7C806B7EF765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Determines the visual appearance of HTML elements. </a:t>
            </a:r>
          </a:p>
          <a:p>
            <a:r>
              <a:rPr lang="en-US" dirty="0"/>
              <a:t>CSS Zen Garden (</a:t>
            </a:r>
            <a:r>
              <a:rPr lang="en-US" dirty="0">
                <a:hlinkClick r:id="rId2"/>
              </a:rPr>
              <a:t>http://www.csszengarden.com/</a:t>
            </a:r>
            <a:r>
              <a:rPr lang="en-US" dirty="0"/>
              <a:t>) offers a good example of how many ways the same HTML code can be styled.</a:t>
            </a:r>
          </a:p>
          <a:p>
            <a:r>
              <a:rPr lang="en-US" dirty="0"/>
              <a:t>	In some cases, the CSS available at CSS Zen Garden is free for you to 	use.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8C25687-22F7-9103-A323-EB2F49067BF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5463177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F6EA74-47BB-F7A3-1911-1E8D7B12BF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Writing Basic 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EF0A2CE-FFC0-16DF-2491-35CB0E45033D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Unlike most of the document types we have been working with this semester, CSS does not require document processing instructions or namespace declarations. We can simply start! </a:t>
            </a:r>
          </a:p>
          <a:p>
            <a:r>
              <a:rPr lang="en-US" dirty="0"/>
              <a:t>All CSS rules contain a selector (which element you want to target) and a declaration, consisting of a property to be edited and the value for that property. </a:t>
            </a:r>
          </a:p>
          <a:p>
            <a:r>
              <a:rPr lang="en-US" dirty="0"/>
              <a:t>Nested elements generally inherit properties of their ancestors.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CEBFFD-25B7-CF22-CCDC-6C03E151A0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6419655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E1B2077-5F86-DBFE-474A-D6EA3B47F2C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Backgrounds, Colors, Fonts, Alignment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7CB667DC-CEE2-E4DD-1DCB-0E7CECD96A46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Code 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55B30A83-F2FF-F4A9-CB3F-841224631A99}"/>
              </a:ext>
            </a:extLst>
          </p:cNvPr>
          <p:cNvSpPr>
            <a:spLocks noGrp="1"/>
          </p:cNvSpPr>
          <p:nvPr>
            <p:ph idx="1"/>
          </p:nvPr>
        </p:nvSpPr>
        <p:spPr>
          <a:noFill/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600" dirty="0"/>
              <a:t>body {</a:t>
            </a:r>
          </a:p>
          <a:p>
            <a:pPr marL="0" indent="0">
              <a:buNone/>
            </a:pPr>
            <a:r>
              <a:rPr lang="en-US" sz="1600" dirty="0"/>
              <a:t>	background-color: #D5C6E0;</a:t>
            </a:r>
          </a:p>
          <a:p>
            <a:pPr marL="0" indent="0">
              <a:buNone/>
            </a:pPr>
            <a:r>
              <a:rPr lang="en-US" sz="1600" dirty="0"/>
              <a:t>}</a:t>
            </a:r>
          </a:p>
          <a:p>
            <a:pPr marL="0" indent="0">
              <a:buNone/>
            </a:pPr>
            <a:r>
              <a:rPr lang="en-US" sz="1600" dirty="0"/>
              <a:t>h1 {</a:t>
            </a:r>
          </a:p>
          <a:p>
            <a:pPr marL="0" indent="0">
              <a:buNone/>
            </a:pPr>
            <a:r>
              <a:rPr lang="en-US" sz="1600" dirty="0"/>
              <a:t>	</a:t>
            </a:r>
            <a:r>
              <a:rPr lang="en-US" sz="1600" dirty="0" err="1"/>
              <a:t>text-align:center</a:t>
            </a:r>
            <a:r>
              <a:rPr lang="en-US" sz="1600" dirty="0"/>
              <a:t>;</a:t>
            </a:r>
          </a:p>
          <a:p>
            <a:pPr marL="0" indent="0">
              <a:buNone/>
            </a:pPr>
            <a:r>
              <a:rPr lang="en-US" sz="1600" dirty="0"/>
              <a:t>	color: #28112B;</a:t>
            </a:r>
          </a:p>
          <a:p>
            <a:pPr marL="0" indent="0">
              <a:buNone/>
            </a:pPr>
            <a:r>
              <a:rPr lang="en-US" sz="1600" dirty="0"/>
              <a:t>	font-family: "Garamond", serif;</a:t>
            </a:r>
          </a:p>
          <a:p>
            <a:pPr marL="0" indent="0">
              <a:buNone/>
            </a:pPr>
            <a:r>
              <a:rPr lang="en-US" sz="1600" dirty="0"/>
              <a:t>	font-size: 2em;</a:t>
            </a:r>
          </a:p>
          <a:p>
            <a:pPr marL="0" indent="0">
              <a:buNone/>
            </a:pPr>
            <a:r>
              <a:rPr lang="en-US" sz="1600" dirty="0"/>
              <a:t>}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D93F4D55-6C92-2785-F5C0-229D35C4DCED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5AF5D023-1FCE-EC3B-4BBC-09BC3EBA1B0E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b="1" dirty="0"/>
              <a:t>body </a:t>
            </a:r>
            <a:r>
              <a:rPr lang="en-US" dirty="0"/>
              <a:t>selects everything in the HTML &lt;body&gt; tag. </a:t>
            </a:r>
          </a:p>
          <a:p>
            <a:pPr lvl="1"/>
            <a:r>
              <a:rPr lang="en-US" b="1" dirty="0"/>
              <a:t>background-color </a:t>
            </a:r>
            <a:r>
              <a:rPr lang="en-US" dirty="0"/>
              <a:t>changes the background color to the specified color. This can either be a recognized name, an RGB value, a HEX value (used here), or an HSL value. RGBA and HSLA values can also be used to manage color transparency. </a:t>
            </a:r>
            <a:endParaRPr lang="en-US" b="1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9A2AA4F-5249-69E0-153F-8C744B4C98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1762274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B1DE588-6D90-8C21-BCAD-FCA161710A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Backgrounds, Colors, Fonts, Alignment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DFCE4DD-75E4-4EBC-CF00-C2654DEA5BD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Code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F3A5FF5-BCA9-29B8-A43E-F08ECE718F1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0" indent="0">
              <a:buNone/>
            </a:pPr>
            <a:r>
              <a:rPr lang="en-US" sz="1800" dirty="0"/>
              <a:t>body {</a:t>
            </a:r>
          </a:p>
          <a:p>
            <a:pPr marL="0" indent="0">
              <a:buNone/>
            </a:pPr>
            <a:r>
              <a:rPr lang="en-US" sz="1800" dirty="0"/>
              <a:t>	background-color: #D5C6E0;</a:t>
            </a:r>
          </a:p>
          <a:p>
            <a:pPr marL="0" indent="0">
              <a:buNone/>
            </a:pPr>
            <a:r>
              <a:rPr lang="en-US" sz="1800" dirty="0"/>
              <a:t>}</a:t>
            </a:r>
          </a:p>
          <a:p>
            <a:pPr marL="0" indent="0">
              <a:buNone/>
            </a:pPr>
            <a:r>
              <a:rPr lang="en-US" sz="1800" dirty="0"/>
              <a:t>h1 {</a:t>
            </a:r>
          </a:p>
          <a:p>
            <a:pPr marL="0" indent="0">
              <a:buNone/>
            </a:pPr>
            <a:r>
              <a:rPr lang="en-US" sz="1800" dirty="0"/>
              <a:t>	</a:t>
            </a:r>
            <a:r>
              <a:rPr lang="en-US" sz="1800" dirty="0" err="1"/>
              <a:t>text-align:center</a:t>
            </a:r>
            <a:r>
              <a:rPr lang="en-US" sz="1800" dirty="0"/>
              <a:t>;</a:t>
            </a:r>
          </a:p>
          <a:p>
            <a:pPr marL="0" indent="0">
              <a:buNone/>
            </a:pPr>
            <a:r>
              <a:rPr lang="en-US" sz="1800" dirty="0"/>
              <a:t>	color: #28112B;</a:t>
            </a:r>
          </a:p>
          <a:p>
            <a:pPr marL="0" indent="0">
              <a:buNone/>
            </a:pPr>
            <a:r>
              <a:rPr lang="en-US" sz="1800" dirty="0"/>
              <a:t>	font-family: "Garamond", serif;</a:t>
            </a:r>
          </a:p>
          <a:p>
            <a:pPr marL="0" indent="0">
              <a:buNone/>
            </a:pPr>
            <a:r>
              <a:rPr lang="en-US" sz="1800" dirty="0"/>
              <a:t>	font-size: 2em;</a:t>
            </a:r>
          </a:p>
          <a:p>
            <a:pPr marL="0" indent="0">
              <a:buNone/>
            </a:pPr>
            <a:r>
              <a:rPr lang="en-US" sz="1800" dirty="0"/>
              <a:t>}</a:t>
            </a: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D71D6DB-1F85-7B8B-3BEB-B3B5726102FF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>
          <a:xfrm>
            <a:off x="5009323" y="2003375"/>
            <a:ext cx="6382576" cy="526767"/>
          </a:xfrm>
        </p:spPr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AE245AD-FA80-671A-581B-3927D84AC97B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009323" y="2551176"/>
            <a:ext cx="7076660" cy="3397186"/>
          </a:xfrm>
        </p:spPr>
        <p:txBody>
          <a:bodyPr>
            <a:normAutofit fontScale="92500" lnSpcReduction="20000"/>
          </a:bodyPr>
          <a:lstStyle/>
          <a:p>
            <a:r>
              <a:rPr lang="en-US" b="1" dirty="0"/>
              <a:t>h1 </a:t>
            </a:r>
            <a:r>
              <a:rPr lang="en-US" dirty="0"/>
              <a:t>selects everything in an HTML &lt;h1&gt; tag.</a:t>
            </a:r>
          </a:p>
          <a:p>
            <a:pPr lvl="1"/>
            <a:r>
              <a:rPr lang="en-US" b="1" dirty="0"/>
              <a:t>text-align</a:t>
            </a:r>
            <a:r>
              <a:rPr lang="en-US" dirty="0"/>
              <a:t> determines horizontal alignment. Can be </a:t>
            </a:r>
            <a:r>
              <a:rPr lang="en-US" i="1" dirty="0"/>
              <a:t>center</a:t>
            </a:r>
            <a:r>
              <a:rPr lang="en-US" dirty="0"/>
              <a:t>, </a:t>
            </a:r>
            <a:r>
              <a:rPr lang="en-US" i="1" dirty="0"/>
              <a:t>left</a:t>
            </a:r>
            <a:r>
              <a:rPr lang="en-US" dirty="0"/>
              <a:t>, </a:t>
            </a:r>
            <a:r>
              <a:rPr lang="en-US" i="1" dirty="0"/>
              <a:t>right</a:t>
            </a:r>
            <a:r>
              <a:rPr lang="en-US" dirty="0"/>
              <a:t>, or </a:t>
            </a:r>
            <a:r>
              <a:rPr lang="en-US" i="1" dirty="0"/>
              <a:t>justified</a:t>
            </a:r>
            <a:r>
              <a:rPr lang="en-US" dirty="0"/>
              <a:t>. </a:t>
            </a:r>
          </a:p>
          <a:p>
            <a:pPr lvl="1"/>
            <a:r>
              <a:rPr lang="en-US" b="1" dirty="0"/>
              <a:t>color </a:t>
            </a:r>
            <a:r>
              <a:rPr lang="en-US" dirty="0"/>
              <a:t>determines the color of the text. </a:t>
            </a:r>
          </a:p>
          <a:p>
            <a:pPr lvl="2"/>
            <a:r>
              <a:rPr lang="en-US" dirty="0"/>
              <a:t>To alter the background color of the text, use </a:t>
            </a:r>
            <a:r>
              <a:rPr lang="en-US" b="1" dirty="0"/>
              <a:t>background-color</a:t>
            </a:r>
            <a:endParaRPr lang="en-US" dirty="0"/>
          </a:p>
          <a:p>
            <a:pPr lvl="1"/>
            <a:r>
              <a:rPr lang="en-US" b="1" dirty="0"/>
              <a:t>font-family</a:t>
            </a:r>
            <a:r>
              <a:rPr lang="en-US" dirty="0"/>
              <a:t> determines the font being used. Can offer tiered preferences. Here, Garamond is preferred, but if Garamond is not accessible, any serif font will work. </a:t>
            </a:r>
          </a:p>
          <a:p>
            <a:pPr lvl="1"/>
            <a:r>
              <a:rPr lang="en-US" b="1" dirty="0"/>
              <a:t>font-size</a:t>
            </a:r>
            <a:r>
              <a:rPr lang="en-US" dirty="0"/>
              <a:t> determines how large the font will be. Can be absolute (</a:t>
            </a:r>
            <a:r>
              <a:rPr lang="en-US" dirty="0" err="1"/>
              <a:t>px</a:t>
            </a:r>
            <a:r>
              <a:rPr lang="en-US" dirty="0"/>
              <a:t>) or relative (</a:t>
            </a:r>
            <a:r>
              <a:rPr lang="en-US" dirty="0" err="1"/>
              <a:t>em</a:t>
            </a:r>
            <a:r>
              <a:rPr lang="en-US" dirty="0"/>
              <a:t>).</a:t>
            </a:r>
          </a:p>
          <a:p>
            <a:pPr lvl="2"/>
            <a:r>
              <a:rPr lang="en-US" dirty="0"/>
              <a:t>Default font size is 16px.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2F87A53-022E-05B7-5451-56CEBC5103B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4941497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50A1-4CF1-1A40-834B-903615C80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388" y="909638"/>
            <a:ext cx="5497512" cy="810192"/>
          </a:xfrm>
        </p:spPr>
        <p:txBody>
          <a:bodyPr/>
          <a:lstStyle/>
          <a:p>
            <a:r>
              <a:rPr lang="en-US" dirty="0"/>
              <a:t>Building a Nav Bar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6B52CE-ACEA-7970-5DC7-86F91C22A4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291" y="938439"/>
            <a:ext cx="5094288" cy="526767"/>
          </a:xfrm>
        </p:spPr>
        <p:txBody>
          <a:bodyPr/>
          <a:lstStyle/>
          <a:p>
            <a:r>
              <a:rPr lang="en-US" dirty="0"/>
              <a:t>Code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4B8D2-DD55-BAFB-94FB-7CEE87EE7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8" y="1465205"/>
            <a:ext cx="4063449" cy="4697055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ul.nav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list-style-type: none;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margin: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padding: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overflow: hidden;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background-color: #28112B;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float: right;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a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font-family: "Garamond", serif;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font-size: 1.2em;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display: inline-block;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color: white;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text-align: center;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padding: 14px 16px;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text-decoration: none;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</a:t>
            </a:r>
            <a:r>
              <a:rPr lang="en-US" dirty="0" err="1"/>
              <a:t>a:hover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background-color: #007a00;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FD707-854F-C56B-2DAC-50BA2EA240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0140A-528B-EB0C-1805-AE77CE93C57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2551176"/>
            <a:ext cx="5497512" cy="3273552"/>
          </a:xfrm>
        </p:spPr>
        <p:txBody>
          <a:bodyPr/>
          <a:lstStyle/>
          <a:p>
            <a:r>
              <a:rPr lang="en-US" b="1" dirty="0" err="1"/>
              <a:t>ul</a:t>
            </a:r>
            <a:r>
              <a:rPr lang="en-US" dirty="0"/>
              <a:t> targets our unordered list. </a:t>
            </a:r>
            <a:r>
              <a:rPr lang="en-US" b="1" dirty="0"/>
              <a:t>nav</a:t>
            </a:r>
            <a:r>
              <a:rPr lang="en-US" dirty="0"/>
              <a:t> specifies a class</a:t>
            </a:r>
          </a:p>
          <a:p>
            <a:pPr lvl="1"/>
            <a:r>
              <a:rPr lang="en-US" b="1" dirty="0"/>
              <a:t>list-style-type</a:t>
            </a:r>
            <a:r>
              <a:rPr lang="en-US" dirty="0"/>
              <a:t> specifies that no bullet points should be used.  </a:t>
            </a:r>
          </a:p>
          <a:p>
            <a:pPr lvl="1"/>
            <a:r>
              <a:rPr lang="en-US" b="1" dirty="0"/>
              <a:t>margin </a:t>
            </a:r>
            <a:r>
              <a:rPr lang="en-US" dirty="0"/>
              <a:t>and </a:t>
            </a:r>
            <a:r>
              <a:rPr lang="en-US" b="1" dirty="0"/>
              <a:t>padding</a:t>
            </a:r>
            <a:r>
              <a:rPr lang="en-US" dirty="0"/>
              <a:t> set the amount of space around the element. </a:t>
            </a:r>
          </a:p>
          <a:p>
            <a:pPr lvl="1"/>
            <a:r>
              <a:rPr lang="en-US" b="1" dirty="0"/>
              <a:t>overflow </a:t>
            </a:r>
            <a:r>
              <a:rPr lang="en-US" dirty="0"/>
              <a:t>determines what should happen if an element is too big to fit in an area (here, it is clipped)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565DF1-E85E-17DE-64ED-897246236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0204844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9D50A1-4CF1-1A40-834B-903615C804A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94388" y="909638"/>
            <a:ext cx="5497512" cy="810192"/>
          </a:xfrm>
        </p:spPr>
        <p:txBody>
          <a:bodyPr/>
          <a:lstStyle/>
          <a:p>
            <a:r>
              <a:rPr lang="en-US" dirty="0"/>
              <a:t>Building a Nav Bar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06B52CE-ACEA-7970-5DC7-86F91C22A4FF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800291" y="938439"/>
            <a:ext cx="5094288" cy="526767"/>
          </a:xfrm>
        </p:spPr>
        <p:txBody>
          <a:bodyPr/>
          <a:lstStyle/>
          <a:p>
            <a:r>
              <a:rPr lang="en-US" dirty="0"/>
              <a:t>Code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0D4B8D2-DD55-BAFB-94FB-7CEE87EE7D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8" y="1465205"/>
            <a:ext cx="4063449" cy="4697055"/>
          </a:xfrm>
        </p:spPr>
        <p:txBody>
          <a:bodyPr>
            <a:normAutofit fontScale="92500" lnSpcReduction="20000"/>
          </a:bodyPr>
          <a:lstStyle/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ul.nav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list-style-type: none;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margin: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padding: 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overflow: hidden;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background-color: #28112B;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float: right;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a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font-family: "Garamond", serif;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font-size: 1.2em;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display: inline-block;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color: white;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text-align: center;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padding: 14px 16px;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  	text-decoration: none;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 err="1"/>
              <a:t>li.nav</a:t>
            </a:r>
            <a:r>
              <a:rPr lang="en-US" dirty="0"/>
              <a:t> </a:t>
            </a:r>
            <a:r>
              <a:rPr lang="en-US" dirty="0" err="1"/>
              <a:t>a:hover</a:t>
            </a:r>
            <a:r>
              <a:rPr lang="en-US" dirty="0"/>
              <a:t> {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	background-color: #007a00;</a:t>
            </a:r>
          </a:p>
          <a:p>
            <a:pPr marL="0" indent="0">
              <a:spcBef>
                <a:spcPts val="0"/>
              </a:spcBef>
              <a:buNone/>
            </a:pPr>
            <a:r>
              <a:rPr lang="en-US" dirty="0"/>
              <a:t>}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575FD707-854F-C56B-2DAC-50BA2EA240B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10140A-528B-EB0C-1805-AE77CE93C577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5197296" y="2530142"/>
            <a:ext cx="6557382" cy="3571584"/>
          </a:xfrm>
        </p:spPr>
        <p:txBody>
          <a:bodyPr>
            <a:normAutofit fontScale="92500" lnSpcReduction="10000"/>
          </a:bodyPr>
          <a:lstStyle/>
          <a:p>
            <a:r>
              <a:rPr lang="en-US" b="1" dirty="0" err="1"/>
              <a:t>li.nav</a:t>
            </a:r>
            <a:r>
              <a:rPr lang="en-US" b="1" dirty="0"/>
              <a:t> </a:t>
            </a:r>
            <a:r>
              <a:rPr lang="en-US" dirty="0"/>
              <a:t>specifies what should happen to all &lt;li&gt; elements with a class of “nav”</a:t>
            </a:r>
          </a:p>
          <a:p>
            <a:pPr lvl="1"/>
            <a:r>
              <a:rPr lang="en-US" b="1" dirty="0"/>
              <a:t>float</a:t>
            </a:r>
            <a:r>
              <a:rPr lang="en-US" dirty="0"/>
              <a:t> is for positioning content. Often used for wrapping text. </a:t>
            </a:r>
            <a:endParaRPr lang="en-US" b="1" dirty="0"/>
          </a:p>
          <a:p>
            <a:r>
              <a:rPr lang="en-US" b="1" dirty="0" err="1"/>
              <a:t>li.nav</a:t>
            </a:r>
            <a:r>
              <a:rPr lang="en-US" b="1" dirty="0"/>
              <a:t> a </a:t>
            </a:r>
            <a:r>
              <a:rPr lang="en-US" dirty="0"/>
              <a:t>specifies what should happen to all &lt;a&gt; elements inside a &lt;li class=“nav”&gt; element. </a:t>
            </a:r>
          </a:p>
          <a:p>
            <a:pPr lvl="1"/>
            <a:r>
              <a:rPr lang="en-US" b="1" dirty="0"/>
              <a:t>display</a:t>
            </a:r>
            <a:r>
              <a:rPr lang="en-US" dirty="0"/>
              <a:t> determines how the elements are positioned, even making them behave like other elements. </a:t>
            </a:r>
          </a:p>
          <a:p>
            <a:pPr lvl="1"/>
            <a:r>
              <a:rPr lang="en-US" b="1" dirty="0"/>
              <a:t>text-decoration</a:t>
            </a:r>
            <a:r>
              <a:rPr lang="en-US" dirty="0"/>
              <a:t> can be used to add decoration around text. </a:t>
            </a:r>
          </a:p>
          <a:p>
            <a:r>
              <a:rPr lang="en-US" b="1" dirty="0" err="1"/>
              <a:t>li.nav</a:t>
            </a:r>
            <a:r>
              <a:rPr lang="en-US" b="1" dirty="0"/>
              <a:t> </a:t>
            </a:r>
            <a:r>
              <a:rPr lang="en-US" b="1" dirty="0" err="1"/>
              <a:t>a:hover</a:t>
            </a:r>
            <a:r>
              <a:rPr lang="en-US" dirty="0"/>
              <a:t> specifies that something should be done to &lt;a&gt; elements inside &lt;li class=“nav”&gt; elements when they are hovered over. 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E565DF1-E85E-17DE-64ED-897246236F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16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09016333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226C9C1-9B5B-910F-073C-A2FBB9DA101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Advanced CSS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58F436-C40D-5238-917F-8077CF09EA72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3"/>
            <a:ext cx="8663075" cy="3762355"/>
          </a:xfrm>
        </p:spPr>
        <p:txBody>
          <a:bodyPr/>
          <a:lstStyle/>
          <a:p>
            <a:r>
              <a:rPr lang="en-US" dirty="0"/>
              <a:t>Time permitting, next week, we’ll take a look at some more advanced CSS techniques.</a:t>
            </a:r>
          </a:p>
          <a:p>
            <a:r>
              <a:rPr lang="en-US" dirty="0"/>
              <a:t>In case we don’t have time (or if you want to read ahead!) we’ll be talking about: 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Images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Combinators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Pseudo-classes and pseudo-elements</a:t>
            </a:r>
          </a:p>
          <a:p>
            <a:pPr marL="342900" indent="-342900">
              <a:buFont typeface="Arial" panose="020B0604020202020204" pitchFamily="34" charset="0"/>
              <a:buChar char="•"/>
            </a:pPr>
            <a:r>
              <a:rPr lang="en-US" dirty="0"/>
              <a:t>Flexbox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B470EEE-23FF-4091-D38E-191C431C8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96847897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C429E9-FCE7-81F6-0FF4-1F454DA696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Useful CSS/Design Tools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6053CD-9C09-3505-D199-0E75C7DBFC7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https://coolors.co/</a:t>
            </a:r>
            <a:r>
              <a:rPr lang="en-US" dirty="0"/>
              <a:t> A color-template builder. </a:t>
            </a:r>
          </a:p>
          <a:p>
            <a:r>
              <a:rPr lang="en-US" dirty="0">
                <a:hlinkClick r:id="rId3"/>
              </a:rPr>
              <a:t>https://www.w3schools.com/css/</a:t>
            </a:r>
            <a:r>
              <a:rPr lang="en-US" dirty="0"/>
              <a:t> A list of all CSS properties in HTML 5 with examples.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D5EF4A3-06E3-CC86-4AF2-F206384766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18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605454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DF436F-4535-4BBF-B451-F7AC9E8A5FD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814167"/>
          </a:xfrm>
        </p:spPr>
        <p:txBody>
          <a:bodyPr/>
          <a:lstStyle/>
          <a:p>
            <a:r>
              <a:rPr lang="en-US" dirty="0"/>
              <a:t>XSLT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7B3B98E-7C7D-4502-828B-DCB91E0843AB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1920057"/>
            <a:ext cx="4857857" cy="3871143"/>
          </a:xfrm>
        </p:spPr>
        <p:txBody>
          <a:bodyPr/>
          <a:lstStyle/>
          <a:p>
            <a:r>
              <a:rPr lang="en-US" dirty="0"/>
              <a:t>Definition</a:t>
            </a:r>
          </a:p>
          <a:p>
            <a:r>
              <a:rPr lang="en-US" dirty="0"/>
              <a:t>Standards</a:t>
            </a:r>
          </a:p>
          <a:p>
            <a:endParaRPr lang="en-US" dirty="0"/>
          </a:p>
        </p:txBody>
      </p:sp>
      <p:pic>
        <p:nvPicPr>
          <p:cNvPr id="13" name="Picture Placeholder 12" descr="Abstract wallpaper design">
            <a:extLst>
              <a:ext uri="{FF2B5EF4-FFF2-40B4-BE49-F238E27FC236}">
                <a16:creationId xmlns:a16="http://schemas.microsoft.com/office/drawing/2014/main" id="{3E3A9747-9F7C-48BC-9EB5-A78A3193C6A9}"/>
              </a:ext>
            </a:extLst>
          </p:cNvPr>
          <p:cNvPicPr>
            <a:picLocks noGrp="1" noChangeAspect="1"/>
          </p:cNvPicPr>
          <p:nvPr>
            <p:ph type="pic" sz="quarter" idx="13"/>
          </p:nvPr>
        </p:nvPicPr>
        <p:blipFill>
          <a:blip r:embed="rId3"/>
          <a:srcRect/>
          <a:stretch/>
        </p:blipFill>
        <p:spPr>
          <a:xfrm>
            <a:off x="6515100" y="0"/>
            <a:ext cx="5676900" cy="6858000"/>
          </a:xfrm>
        </p:spPr>
      </p:pic>
    </p:spTree>
    <p:extLst>
      <p:ext uri="{BB962C8B-B14F-4D97-AF65-F5344CB8AC3E}">
        <p14:creationId xmlns:p14="http://schemas.microsoft.com/office/powerpoint/2010/main" val="338432866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320BB93-BD14-027B-C9D8-39459EBB108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First! A Few Tips and Tricks</a:t>
            </a:r>
            <a:endParaRPr lang="en-US"/>
          </a:p>
        </p:txBody>
      </p:sp>
      <p:pic>
        <p:nvPicPr>
          <p:cNvPr id="9" name="Picture 8" descr="Abstract data vector illustration">
            <a:extLst>
              <a:ext uri="{FF2B5EF4-FFF2-40B4-BE49-F238E27FC236}">
                <a16:creationId xmlns:a16="http://schemas.microsoft.com/office/drawing/2014/main" id="{2CB75DB6-FD57-B3A7-C7D6-98638B85F21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7138" r="27138"/>
          <a:stretch/>
        </p:blipFill>
        <p:spPr>
          <a:xfrm>
            <a:off x="-1" y="1"/>
            <a:ext cx="4876799" cy="6858000"/>
          </a:xfrm>
          <a:prstGeom prst="rect">
            <a:avLst/>
          </a:prstGeom>
          <a:noFill/>
        </p:spPr>
      </p:pic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7DE51C-1D17-B800-52DC-FABAF1E10B6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>
            <a:normAutofit/>
          </a:bodyPr>
          <a:lstStyle/>
          <a:p>
            <a:r>
              <a:rPr lang="en-US" dirty="0"/>
              <a:t>XSLT, HTML, and CSS all work in unison. Often, you’ll be making changes across two different documents (your XSLT and CSS), and viewing your changes in the third (HTML), either in-browser or in code, depending on how wrong things have gone. </a:t>
            </a:r>
          </a:p>
          <a:p>
            <a:r>
              <a:rPr lang="en-US" dirty="0"/>
              <a:t>This is an iterative process. Work in small changes, testing at each step of the way. </a:t>
            </a:r>
          </a:p>
          <a:p>
            <a:r>
              <a:rPr lang="en-US" dirty="0"/>
              <a:t>We are learning fairly basic XSLT. It can get much more complex! You can create variables, do math, draw graphs, etc. We’ll look at this a little next week. 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090BA57-25AD-81E1-1530-B1DB95A444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4389632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AF89AA05-2AB1-06B1-7F6A-6E18C0282CF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Creating an XSLT File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A247C23-8150-C5F8-E03E-87D4CA8F65AF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4"/>
            <a:ext cx="8663075" cy="926389"/>
          </a:xfrm>
        </p:spPr>
        <p:txBody>
          <a:bodyPr/>
          <a:lstStyle/>
          <a:p>
            <a:r>
              <a:rPr lang="en-US" dirty="0"/>
              <a:t>In Oxygen, open a new XSLT Stylesheet. </a:t>
            </a:r>
          </a:p>
          <a:p>
            <a:r>
              <a:rPr lang="en-US" dirty="0"/>
              <a:t>Default declarations: </a:t>
            </a:r>
          </a:p>
          <a:p>
            <a:endParaRPr lang="en-US" dirty="0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3DA22AFB-B95E-AF24-DB5F-B65135290A84}"/>
              </a:ext>
            </a:extLst>
          </p:cNvPr>
          <p:cNvSpPr txBox="1"/>
          <p:nvPr/>
        </p:nvSpPr>
        <p:spPr>
          <a:xfrm>
            <a:off x="1895061" y="3429000"/>
            <a:ext cx="9223513" cy="2031325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BC79E5"/>
                </a:solidFill>
                <a:effectLst/>
                <a:latin typeface="Helvetica" pitchFamily="2" charset="0"/>
              </a:rPr>
              <a:t>&lt;?xml version="1.0" encoding="UTF-8"?&gt;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xsl:stylesheet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xmlns:xsl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"http://www.w3.org/1999/XSL/Transform"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    </a:t>
            </a:r>
            <a:r>
              <a:rPr lang="en-US" dirty="0" err="1">
                <a:solidFill>
                  <a:srgbClr val="A8C0CC"/>
                </a:solidFill>
                <a:effectLst/>
                <a:latin typeface="Helvetica" pitchFamily="2" charset="0"/>
              </a:rPr>
              <a:t>xmlns:xs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"http://www.w3.org/2001/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XMLSchema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    exclude-result-prefixes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xs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    version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"2.0"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xsl:stylesheet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06A53"/>
              </a:solidFill>
              <a:effectLst/>
              <a:latin typeface="Helvetica" pitchFamily="2" charset="0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D8BD8AD2-A099-5924-32DF-6EC44002B957}"/>
              </a:ext>
            </a:extLst>
          </p:cNvPr>
          <p:cNvSpPr txBox="1"/>
          <p:nvPr/>
        </p:nvSpPr>
        <p:spPr>
          <a:xfrm>
            <a:off x="1762875" y="5671930"/>
            <a:ext cx="97306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One change we need to make: We will be working in version 3.0. </a:t>
            </a:r>
          </a:p>
        </p:txBody>
      </p:sp>
    </p:spTree>
    <p:extLst>
      <p:ext uri="{BB962C8B-B14F-4D97-AF65-F5344CB8AC3E}">
        <p14:creationId xmlns:p14="http://schemas.microsoft.com/office/powerpoint/2010/main" val="221488353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305C929-C6EF-FD70-C9AC-2A407A5D93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xsl:output</a:t>
            </a:r>
            <a:r>
              <a:rPr lang="en-US" dirty="0"/>
              <a:t>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176E7EA-515F-1179-3D6D-809D16873473}"/>
              </a:ext>
            </a:extLst>
          </p:cNvPr>
          <p:cNvSpPr>
            <a:spLocks noGrp="1"/>
          </p:cNvSpPr>
          <p:nvPr>
            <p:ph sz="quarter" idx="13"/>
          </p:nvPr>
        </p:nvSpPr>
        <p:spPr>
          <a:xfrm>
            <a:off x="1762875" y="2386654"/>
            <a:ext cx="8663075" cy="1051914"/>
          </a:xfrm>
        </p:spPr>
        <p:txBody>
          <a:bodyPr/>
          <a:lstStyle/>
          <a:p>
            <a:r>
              <a:rPr lang="en-US" dirty="0"/>
              <a:t>Should be the first line after the &lt;</a:t>
            </a:r>
            <a:r>
              <a:rPr lang="en-US" dirty="0" err="1"/>
              <a:t>xsl:stylesheet</a:t>
            </a:r>
            <a:r>
              <a:rPr lang="en-US" dirty="0"/>
              <a:t>&gt; declaration. </a:t>
            </a:r>
          </a:p>
          <a:p>
            <a:r>
              <a:rPr lang="en-US" dirty="0"/>
              <a:t>Determines the kind of transformation being performed on the XML file.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EF99466-0089-0E91-1BC8-A1CD9374AF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21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5707D0C8-6CB2-05EC-8880-C71738666666}"/>
              </a:ext>
            </a:extLst>
          </p:cNvPr>
          <p:cNvSpPr txBox="1"/>
          <p:nvPr/>
        </p:nvSpPr>
        <p:spPr>
          <a:xfrm>
            <a:off x="1762875" y="3329916"/>
            <a:ext cx="421419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Oxygen View</a:t>
            </a:r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4AFF0381-865B-0D66-E82B-A47880FD2FEB}"/>
              </a:ext>
            </a:extLst>
          </p:cNvPr>
          <p:cNvCxnSpPr/>
          <p:nvPr/>
        </p:nvCxnSpPr>
        <p:spPr>
          <a:xfrm>
            <a:off x="1762875" y="3286539"/>
            <a:ext cx="9156137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650CA191-3050-BAAC-7000-23AA86714097}"/>
              </a:ext>
            </a:extLst>
          </p:cNvPr>
          <p:cNvSpPr txBox="1"/>
          <p:nvPr/>
        </p:nvSpPr>
        <p:spPr>
          <a:xfrm>
            <a:off x="7258239" y="3286539"/>
            <a:ext cx="433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>
                <a:solidFill>
                  <a:schemeClr val="accent1"/>
                </a:solidFill>
              </a:rPr>
              <a:t>Explanation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25B44BAA-F5B2-10F3-E1E3-AB98995AAF5C}"/>
              </a:ext>
            </a:extLst>
          </p:cNvPr>
          <p:cNvSpPr txBox="1"/>
          <p:nvPr/>
        </p:nvSpPr>
        <p:spPr>
          <a:xfrm>
            <a:off x="1457739" y="3807900"/>
            <a:ext cx="4903304" cy="1631216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sz="2000" dirty="0" err="1">
                <a:solidFill>
                  <a:srgbClr val="9EDEFF"/>
                </a:solidFill>
                <a:effectLst/>
                <a:latin typeface="Helvetica" pitchFamily="2" charset="0"/>
              </a:rPr>
              <a:t>xsl:output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method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sz="2000" dirty="0" err="1">
                <a:solidFill>
                  <a:srgbClr val="E06A53"/>
                </a:solidFill>
                <a:effectLst/>
                <a:latin typeface="Helvetica" pitchFamily="2" charset="0"/>
              </a:rPr>
              <a:t>xhtml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html-version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"5"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omit-xml-declaration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"no"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include-content-type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"no"</a:t>
            </a:r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</a:p>
          <a:p>
            <a:r>
              <a:rPr lang="en-US" sz="2000" dirty="0">
                <a:solidFill>
                  <a:srgbClr val="FF8D54"/>
                </a:solidFill>
                <a:effectLst/>
                <a:latin typeface="Helvetica" pitchFamily="2" charset="0"/>
              </a:rPr>
              <a:t>indent</a:t>
            </a:r>
            <a:r>
              <a:rPr lang="en-US" sz="2000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sz="2000" dirty="0">
                <a:solidFill>
                  <a:srgbClr val="E06A53"/>
                </a:solidFill>
                <a:effectLst/>
                <a:latin typeface="Helvetica" pitchFamily="2" charset="0"/>
              </a:rPr>
              <a:t>"yes"</a:t>
            </a:r>
            <a:r>
              <a:rPr lang="en-US" sz="2000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endParaRPr lang="en-US" sz="2000" dirty="0">
              <a:solidFill>
                <a:srgbClr val="FF8D54"/>
              </a:solidFill>
              <a:effectLst/>
              <a:latin typeface="Helvetica" pitchFamily="2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4A76C27-A274-BAA2-5FE6-5DCB1E9EA750}"/>
              </a:ext>
            </a:extLst>
          </p:cNvPr>
          <p:cNvSpPr txBox="1"/>
          <p:nvPr/>
        </p:nvSpPr>
        <p:spPr>
          <a:xfrm>
            <a:off x="6533322" y="3798332"/>
            <a:ext cx="5058043" cy="286232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/>
              <a:t>Method</a:t>
            </a:r>
            <a:r>
              <a:rPr lang="en-US" dirty="0"/>
              <a:t>: the language in which the transformed document is written. </a:t>
            </a:r>
          </a:p>
          <a:p>
            <a:r>
              <a:rPr lang="en-US" b="1" dirty="0"/>
              <a:t>HTML-Version</a:t>
            </a:r>
            <a:r>
              <a:rPr lang="en-US" dirty="0"/>
              <a:t>: the version of HTML being used. </a:t>
            </a:r>
          </a:p>
          <a:p>
            <a:r>
              <a:rPr lang="en-US" b="1" dirty="0"/>
              <a:t>Omit-XML-declaration</a:t>
            </a:r>
            <a:r>
              <a:rPr lang="en-US" dirty="0"/>
              <a:t>: We want to include this, since we are using XHTML</a:t>
            </a:r>
          </a:p>
          <a:p>
            <a:r>
              <a:rPr lang="en-US" b="1" dirty="0"/>
              <a:t>Include-content-type</a:t>
            </a:r>
            <a:r>
              <a:rPr lang="en-US" dirty="0"/>
              <a:t>:  Should be “no” for XHTML documents.</a:t>
            </a:r>
          </a:p>
          <a:p>
            <a:r>
              <a:rPr lang="en-US" b="1" dirty="0"/>
              <a:t>Indent</a:t>
            </a:r>
            <a:r>
              <a:rPr lang="en-US" dirty="0"/>
              <a:t>: “Yes” means that the document will be more readable, with nested indentation. </a:t>
            </a:r>
            <a:endParaRPr lang="en-US" b="1" dirty="0"/>
          </a:p>
        </p:txBody>
      </p:sp>
    </p:spTree>
    <p:extLst>
      <p:ext uri="{BB962C8B-B14F-4D97-AF65-F5344CB8AC3E}">
        <p14:creationId xmlns:p14="http://schemas.microsoft.com/office/powerpoint/2010/main" val="127895752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533C8EA-2054-3460-9951-3C1A204C0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XSL:Template</a:t>
            </a:r>
            <a:r>
              <a:rPr lang="en-US" dirty="0"/>
              <a:t>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C5511F8-ADAB-C5B1-DE32-EA3225F2EC8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All transformations will be inside of &lt;</a:t>
            </a:r>
            <a:r>
              <a:rPr lang="en-US" dirty="0" err="1"/>
              <a:t>xsl:template</a:t>
            </a:r>
            <a:r>
              <a:rPr lang="en-US" dirty="0"/>
              <a:t>&gt; elements. </a:t>
            </a:r>
          </a:p>
          <a:p>
            <a:r>
              <a:rPr lang="en-US" dirty="0"/>
              <a:t>These elements will always (for our class) have a “match” attribute that targets the simplest version of the path to the element we wish to transform. </a:t>
            </a:r>
          </a:p>
          <a:p>
            <a:r>
              <a:rPr lang="en-US" dirty="0"/>
              <a:t>&lt;</a:t>
            </a:r>
            <a:r>
              <a:rPr lang="en-US" dirty="0" err="1"/>
              <a:t>xsl:template</a:t>
            </a:r>
            <a:r>
              <a:rPr lang="en-US" dirty="0"/>
              <a:t> match=“p”&gt; will change </a:t>
            </a:r>
            <a:r>
              <a:rPr lang="en-US" i="1" dirty="0"/>
              <a:t>all</a:t>
            </a:r>
            <a:r>
              <a:rPr lang="en-US" dirty="0"/>
              <a:t> &lt;p&gt; elements, regardless of where they appear in the document (including the header). </a:t>
            </a:r>
          </a:p>
          <a:p>
            <a:r>
              <a:rPr lang="en-US" dirty="0"/>
              <a:t>&lt;</a:t>
            </a:r>
            <a:r>
              <a:rPr lang="en-US" dirty="0" err="1"/>
              <a:t>xsl:template</a:t>
            </a:r>
            <a:r>
              <a:rPr lang="en-US" dirty="0"/>
              <a:t> match=“body//p”&gt; will change all &lt;p&gt; elements that are a descendant of &lt;body&gt;.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277A82-7F3C-5EAC-FAB9-242074596EC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56487240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D535ACD-E64E-09C6-6F5F-C3AA7C4041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xsl:apply-templates</a:t>
            </a:r>
            <a:r>
              <a:rPr lang="en-US" dirty="0"/>
              <a:t>&gt;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CA682C5-F6EB-19B0-20C3-BB0D8FF95112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This element means “apply templates to the children of the node currently being processed” </a:t>
            </a:r>
          </a:p>
          <a:p>
            <a:r>
              <a:rPr lang="en-US" dirty="0"/>
              <a:t>Essentially, this element says “start processing here”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E307EC6-F74C-CF46-5150-2ED64AD5D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103117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C7039D-8A88-2CBC-D8FD-1C7CACE57F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Basic HTML Structure</a:t>
            </a:r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895A1F37-5EB2-161A-6B7A-622DE4F5DF5D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7" name="Content Placeholder 6">
            <a:extLst>
              <a:ext uri="{FF2B5EF4-FFF2-40B4-BE49-F238E27FC236}">
                <a16:creationId xmlns:a16="http://schemas.microsoft.com/office/drawing/2014/main" id="{2E2BE270-C3EA-0209-FFAC-F30B446AD6A3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xsl:template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match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&lt;html&gt;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&lt;title&gt;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TITLE GOES HERE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xsl:apply-templates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&lt;/html&gt;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xsl:template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8A7F44AE-9FDD-FAA3-533C-40B71C99DC95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0B3B006F-52E0-007F-FB8A-94B700DC4FB3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The root template here tells the XSLT that the following applies to the entire document node (“/”). </a:t>
            </a:r>
          </a:p>
          <a:p>
            <a:pPr marL="0" indent="0">
              <a:buNone/>
            </a:pPr>
            <a:r>
              <a:rPr lang="en-US" dirty="0"/>
              <a:t>The &lt;head&gt; constructs our HTML header information. We’ll want to do more with this later. </a:t>
            </a:r>
          </a:p>
          <a:p>
            <a:pPr marL="0" indent="0">
              <a:buNone/>
            </a:pPr>
            <a:r>
              <a:rPr lang="en-US" b="1" dirty="0"/>
              <a:t>Result</a:t>
            </a:r>
            <a:r>
              <a:rPr lang="en-US" dirty="0"/>
              <a:t>: Our HTML document prints the contents of every element in our TEI document.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EC36DF5-16F4-61DC-DBB2-EFC037FC178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7761401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2A0F42-C1F5-1070-B245-579DEBA2D3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xsl:apply-templates</a:t>
            </a:r>
            <a:r>
              <a:rPr lang="en-US" dirty="0"/>
              <a:t> select=“XXXXX”/&gt;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340C729-327C-E0D9-74C8-34ECADB2354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D47B5B4D-7619-85F3-650E-4E116CC8C16C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xsl:template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match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&lt;html&gt;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&lt;title&gt;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TITLE GOES HERE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xsl:apply-templates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select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>
                <a:solidFill>
                  <a:srgbClr val="59C7FF"/>
                </a:solidFill>
                <a:effectLst/>
                <a:latin typeface="Helvetica" pitchFamily="2" charset="0"/>
              </a:rPr>
              <a:t>text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&lt;/body&gt;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&lt;/html&gt;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xsl:template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4452E01-2D73-A5A9-BDB6-0043BFE14A0A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07C398E-65DA-B644-9B4C-1DBBA8EC1D97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&lt;</a:t>
            </a:r>
            <a:r>
              <a:rPr lang="en-US" dirty="0" err="1"/>
              <a:t>xsl:apply-templates</a:t>
            </a:r>
            <a:r>
              <a:rPr lang="en-US" dirty="0"/>
              <a:t> select=“//text”/&gt; grabs everything in the &lt;text&gt; inside the document node. The // is needed here to establish context within the / we initially called. </a:t>
            </a:r>
          </a:p>
          <a:p>
            <a:r>
              <a:rPr lang="en-US" b="1" dirty="0"/>
              <a:t>Result:</a:t>
            </a:r>
            <a:r>
              <a:rPr lang="en-US" dirty="0"/>
              <a:t> Now we have an HTML file that only calls the &lt;text&gt; of our TEI document. It still isn’t formatted, but it’s a start!</a:t>
            </a:r>
            <a:endParaRPr lang="en-US" b="1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5240547-B61B-3731-E59A-A9BB8E80B69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4518054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5DFBBDD-DDF2-22D8-A4B8-A962D05FA59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&lt;Head&gt;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89EF9755-E7F4-D6C0-6C69-D01E7C9615DB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First, let’s handle our metadata.</a:t>
            </a:r>
          </a:p>
          <a:p>
            <a:r>
              <a:rPr lang="en-US" dirty="0"/>
              <a:t>If we look at the output generated by our XSLT, we can see that the </a:t>
            </a:r>
            <a:r>
              <a:rPr lang="en-US" dirty="0" err="1"/>
              <a:t>xmlns</a:t>
            </a:r>
            <a:r>
              <a:rPr lang="en-US" dirty="0"/>
              <a:t> namespace is already present.</a:t>
            </a:r>
          </a:p>
          <a:p>
            <a:r>
              <a:rPr lang="en-US" dirty="0"/>
              <a:t>We need to fix our title. </a:t>
            </a:r>
          </a:p>
          <a:p>
            <a:r>
              <a:rPr lang="en-US" dirty="0"/>
              <a:t>And we need to add some other information, particularly about our CSS file and our encoding.  This part, at least, we can just copy and paste.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B0CA023F-6B93-A575-8080-F8DEF47AFF0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2455713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FFDB376C-E107-CFD8-FC48-326A090AA9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&lt;Head&gt;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C7890D5F-1432-12E1-F89E-BBB41C791C5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Oxygen View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CDA9A86-F6B3-D2A3-572A-D6CC44C2C497}"/>
              </a:ext>
            </a:extLst>
          </p:cNvPr>
          <p:cNvSpPr>
            <a:spLocks noGrp="1"/>
          </p:cNvSpPr>
          <p:nvPr>
            <p:ph idx="1"/>
          </p:nvPr>
        </p:nvSpPr>
        <p:spPr>
          <a:solidFill>
            <a:schemeClr val="tx1"/>
          </a:solidFill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head&gt;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xsl:apply-templates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select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teiHeader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>
                <a:solidFill>
                  <a:srgbClr val="59C7FF"/>
                </a:solidFill>
                <a:effectLst/>
                <a:latin typeface="Helvetica" pitchFamily="2" charset="0"/>
              </a:rPr>
              <a:t>title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&lt;link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rel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"stylesheet"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</a:t>
            </a:r>
            <a:r>
              <a:rPr lang="en-US" dirty="0" err="1">
                <a:solidFill>
                  <a:srgbClr val="FF8D54"/>
                </a:solidFill>
                <a:effectLst/>
                <a:latin typeface="Helvetica" pitchFamily="2" charset="0"/>
              </a:rPr>
              <a:t>href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"../CSS/</a:t>
            </a:r>
            <a:r>
              <a:rPr lang="en-US" dirty="0" err="1">
                <a:solidFill>
                  <a:srgbClr val="E06A53"/>
                </a:solidFill>
                <a:effectLst/>
                <a:latin typeface="Helvetica" pitchFamily="2" charset="0"/>
              </a:rPr>
              <a:t>weird.css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 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&lt;meta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charset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"UTF-8"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&lt;meta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name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"viewport"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content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"width=device-width"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initial-scale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"1.0"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    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&lt;/head&gt;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0A56B939-3C51-B6D4-41D6-E24996AE06F8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Explanation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96D2AE83-ED74-1C00-491B-A033E7246A6A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2551176"/>
            <a:ext cx="5094673" cy="2007572"/>
          </a:xfrm>
        </p:spPr>
        <p:txBody>
          <a:bodyPr/>
          <a:lstStyle/>
          <a:p>
            <a:r>
              <a:rPr lang="en-US" dirty="0"/>
              <a:t>We are pulling the &lt;title&gt; element of the TEI header into our HTML as the page title. </a:t>
            </a:r>
          </a:p>
          <a:p>
            <a:r>
              <a:rPr lang="en-US" dirty="0"/>
              <a:t>Everything else is from the HTML page we build as our landing page earlier. </a:t>
            </a:r>
          </a:p>
          <a:p>
            <a:r>
              <a:rPr lang="en-US" dirty="0"/>
              <a:t>What if we want the title to read ”Weird Fiction Archive” before the title?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3BB689-821C-6A10-ED6A-A626AD75733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27</a:t>
            </a:fld>
            <a:endParaRPr 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66F991CC-A47E-384E-8D00-69246D0FBBA7}"/>
              </a:ext>
            </a:extLst>
          </p:cNvPr>
          <p:cNvSpPr txBox="1"/>
          <p:nvPr/>
        </p:nvSpPr>
        <p:spPr>
          <a:xfrm>
            <a:off x="6096000" y="4704522"/>
            <a:ext cx="5738191" cy="1200329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&lt;title&gt;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xsl:text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Weird Fiction Archive: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&lt;/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xsl:text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E5E5E5"/>
                </a:solidFill>
                <a:effectLst/>
                <a:latin typeface="Helvetica" pitchFamily="2" charset="0"/>
              </a:rPr>
              <a:t>        </a:t>
            </a:r>
            <a:r>
              <a:rPr lang="en-US" dirty="0">
                <a:solidFill>
                  <a:srgbClr val="9EDEFF"/>
                </a:solidFill>
                <a:effectLst/>
                <a:latin typeface="Helvetica" pitchFamily="2" charset="0"/>
              </a:rPr>
              <a:t>&lt;</a:t>
            </a:r>
            <a:r>
              <a:rPr lang="en-US" dirty="0" err="1">
                <a:solidFill>
                  <a:srgbClr val="9EDEFF"/>
                </a:solidFill>
                <a:effectLst/>
                <a:latin typeface="Helvetica" pitchFamily="2" charset="0"/>
              </a:rPr>
              <a:t>xsl:apply-templates</a:t>
            </a:r>
            <a:r>
              <a:rPr lang="en-US" dirty="0">
                <a:solidFill>
                  <a:srgbClr val="FF8D54"/>
                </a:solidFill>
                <a:effectLst/>
                <a:latin typeface="Helvetica" pitchFamily="2" charset="0"/>
              </a:rPr>
              <a:t> select</a:t>
            </a:r>
            <a:r>
              <a:rPr lang="en-US" dirty="0">
                <a:solidFill>
                  <a:srgbClr val="FF8040"/>
                </a:solidFill>
                <a:effectLst/>
                <a:latin typeface="Helvetica" pitchFamily="2" charset="0"/>
              </a:rPr>
              <a:t>=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 err="1">
                <a:solidFill>
                  <a:srgbClr val="59C7FF"/>
                </a:solidFill>
                <a:effectLst/>
                <a:latin typeface="Helvetica" pitchFamily="2" charset="0"/>
              </a:rPr>
              <a:t>teiHeader</a:t>
            </a:r>
            <a:r>
              <a:rPr lang="en-US" dirty="0">
                <a:solidFill>
                  <a:srgbClr val="FFFFFF"/>
                </a:solidFill>
                <a:effectLst/>
                <a:latin typeface="Helvetica" pitchFamily="2" charset="0"/>
              </a:rPr>
              <a:t>//</a:t>
            </a:r>
            <a:r>
              <a:rPr lang="en-US" b="1" dirty="0">
                <a:solidFill>
                  <a:srgbClr val="59C7FF"/>
                </a:solidFill>
                <a:effectLst/>
                <a:latin typeface="Helvetica" pitchFamily="2" charset="0"/>
              </a:rPr>
              <a:t>title</a:t>
            </a:r>
            <a:r>
              <a:rPr lang="en-US" dirty="0">
                <a:solidFill>
                  <a:srgbClr val="E06A53"/>
                </a:solidFill>
                <a:effectLst/>
                <a:latin typeface="Helvetica" pitchFamily="2" charset="0"/>
              </a:rPr>
              <a:t>"</a:t>
            </a: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/&gt;</a:t>
            </a:r>
            <a:br>
              <a:rPr lang="en-US" dirty="0">
                <a:solidFill>
                  <a:srgbClr val="000000"/>
                </a:solidFill>
                <a:effectLst/>
                <a:latin typeface="Helvetica" pitchFamily="2" charset="0"/>
              </a:rPr>
            </a:br>
            <a:r>
              <a:rPr lang="en-US" dirty="0">
                <a:solidFill>
                  <a:srgbClr val="5FC8FD"/>
                </a:solidFill>
                <a:effectLst/>
                <a:latin typeface="Helvetica" pitchFamily="2" charset="0"/>
              </a:rPr>
              <a:t>&lt;/title&gt;</a:t>
            </a:r>
            <a:endParaRPr lang="en-US" dirty="0">
              <a:solidFill>
                <a:srgbClr val="E5E5E5"/>
              </a:solidFill>
              <a:effectLst/>
              <a:latin typeface="Helvetica" pitchFamily="2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196123476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6FEFA60-9F43-D95A-3B56-116FC0277B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Walking Through</a:t>
            </a:r>
          </a:p>
        </p:txBody>
      </p:sp>
      <p:sp>
        <p:nvSpPr>
          <p:cNvPr id="10" name="Content Placeholder 9">
            <a:extLst>
              <a:ext uri="{FF2B5EF4-FFF2-40B4-BE49-F238E27FC236}">
                <a16:creationId xmlns:a16="http://schemas.microsoft.com/office/drawing/2014/main" id="{2AB0CD32-90B2-7E1C-0D64-CC8959F3C4EF}"/>
              </a:ext>
            </a:extLst>
          </p:cNvPr>
          <p:cNvSpPr>
            <a:spLocks noGrp="1"/>
          </p:cNvSpPr>
          <p:nvPr>
            <p:ph sz="quarter" idx="13"/>
          </p:nvPr>
        </p:nvSpPr>
        <p:spPr/>
        <p:txBody>
          <a:bodyPr/>
          <a:lstStyle/>
          <a:p>
            <a:r>
              <a:rPr lang="en-US" dirty="0"/>
              <a:t>Now, I want to walk you through the XSLT that I built for the Weird Corpus and talk through those decisions. 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00198FB2-B5B8-3EB4-0942-018E80FCB7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28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0030656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5E3E77-CFA9-DD62-E15D-BB2F7A74E5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</p:spPr>
        <p:txBody>
          <a:bodyPr>
            <a:normAutofit/>
          </a:bodyPr>
          <a:lstStyle/>
          <a:p>
            <a:pPr>
              <a:lnSpc>
                <a:spcPct val="90000"/>
              </a:lnSpc>
            </a:pPr>
            <a:r>
              <a:rPr lang="en-US" dirty="0"/>
              <a:t>Further Work/Future Avenues</a:t>
            </a:r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F5620FCD-6310-C425-871E-91DDFBCAA9F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27094" r="30239"/>
          <a:stretch/>
        </p:blipFill>
        <p:spPr>
          <a:xfrm>
            <a:off x="-1" y="1"/>
            <a:ext cx="4876799" cy="6858000"/>
          </a:xfrm>
          <a:prstGeom prst="rect">
            <a:avLst/>
          </a:prstGeom>
          <a:noFill/>
        </p:spPr>
      </p:pic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6F29FF8-5346-D4B8-92B7-612E847FF19B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</p:spPr>
        <p:txBody>
          <a:bodyPr>
            <a:normAutofit/>
          </a:bodyPr>
          <a:lstStyle/>
          <a:p>
            <a:r>
              <a:rPr lang="en-US" dirty="0"/>
              <a:t>Rendering italics and other text markup. </a:t>
            </a:r>
          </a:p>
          <a:p>
            <a:r>
              <a:rPr lang="en-US" dirty="0"/>
              <a:t>Integrating standoff</a:t>
            </a:r>
          </a:p>
          <a:p>
            <a:r>
              <a:rPr lang="en-US" dirty="0"/>
              <a:t>Adding more texts, which will inevitably require adjustments, making our standoff more flexible. </a:t>
            </a:r>
          </a:p>
          <a:p>
            <a:r>
              <a:rPr lang="en-US" dirty="0"/>
              <a:t>Integrating images </a:t>
            </a:r>
            <a:r>
              <a:rPr lang="en-US"/>
              <a:t>and other media</a:t>
            </a:r>
            <a:endParaRPr lang="en-US" dirty="0"/>
          </a:p>
          <a:p>
            <a:r>
              <a:rPr lang="en-US" dirty="0"/>
              <a:t>Transforming XML into PDFs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15F6AB-F4CF-E5B1-94B4-355B11B257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0303F77D-1BEF-481A-B8C1-15974ED46EB7}" type="slidenum">
              <a:rPr lang="en-US" smtClean="0"/>
              <a:pPr>
                <a:lnSpc>
                  <a:spcPct val="90000"/>
                </a:lnSpc>
                <a:spcAft>
                  <a:spcPts val="600"/>
                </a:spcAft>
              </a:pPr>
              <a:t>29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318708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A6D4D8EF-D62D-D1DD-A76E-50BFE1A6CE8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/>
              <a:t>HTML and CSS</a:t>
            </a:r>
          </a:p>
        </p:txBody>
      </p:sp>
      <p:pic>
        <p:nvPicPr>
          <p:cNvPr id="14" name="Picture 13" descr="101010 data lines to infinity">
            <a:extLst>
              <a:ext uri="{FF2B5EF4-FFF2-40B4-BE49-F238E27FC236}">
                <a16:creationId xmlns:a16="http://schemas.microsoft.com/office/drawing/2014/main" id="{59FB7278-1FC5-A293-5D47-C4CB24A83538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5463" r="15464" b="1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</p:spPr>
      </p:pic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9A3AD7E-4AD8-2294-05F6-A79907B5D284}"/>
              </a:ext>
            </a:extLst>
          </p:cNvPr>
          <p:cNvSpPr>
            <a:spLocks noGrp="1"/>
          </p:cNvSpPr>
          <p:nvPr>
            <p:ph type="sldNum" sz="quarter" idx="4294967295"/>
          </p:nvPr>
        </p:nvSpPr>
        <p:spPr>
          <a:xfrm>
            <a:off x="10919012" y="6356350"/>
            <a:ext cx="672354" cy="365125"/>
          </a:xfrm>
        </p:spPr>
        <p:txBody>
          <a:bodyPr vert="horz" lIns="91440" tIns="45720" rIns="91440" bIns="45720" rtlCol="0" anchor="ctr">
            <a:normAutofit/>
          </a:bodyPr>
          <a:lstStyle/>
          <a:p>
            <a:pPr>
              <a:lnSpc>
                <a:spcPct val="90000"/>
              </a:lnSpc>
              <a:spcAft>
                <a:spcPts val="600"/>
              </a:spcAft>
            </a:pPr>
            <a:fld id="{E30AF5A0-43BB-4336-8627-9123B9144D80}" type="slidenum">
              <a:rPr lang="en-US">
                <a:solidFill>
                  <a:srgbClr val="FFFFFF"/>
                </a:solidFill>
              </a:rPr>
              <a:pPr>
                <a:lnSpc>
                  <a:spcPct val="90000"/>
                </a:lnSpc>
                <a:spcAft>
                  <a:spcPts val="600"/>
                </a:spcAft>
              </a:pPr>
              <a:t>3</a:t>
            </a:fld>
            <a:endParaRPr lang="en-US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83549127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0136192-D8B0-053C-1988-94B67D844F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Comparison</a:t>
            </a:r>
          </a:p>
        </p:txBody>
      </p:sp>
      <p:sp>
        <p:nvSpPr>
          <p:cNvPr id="10" name="Text Placeholder 9">
            <a:extLst>
              <a:ext uri="{FF2B5EF4-FFF2-40B4-BE49-F238E27FC236}">
                <a16:creationId xmlns:a16="http://schemas.microsoft.com/office/drawing/2014/main" id="{93ECD456-2597-6FB6-9942-64C967FD7ED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288BA089-A338-A968-9FF0-72A3128C3CA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Markup to describe the structure of websites. </a:t>
            </a:r>
          </a:p>
          <a:p>
            <a:r>
              <a:rPr lang="en-US" dirty="0"/>
              <a:t>Similar in structure to XML</a:t>
            </a:r>
          </a:p>
          <a:p>
            <a:r>
              <a:rPr lang="en-US" dirty="0"/>
              <a:t>Uses a very specific vocabulary/schema, much like TEI. </a:t>
            </a:r>
          </a:p>
        </p:txBody>
      </p:sp>
      <p:sp>
        <p:nvSpPr>
          <p:cNvPr id="11" name="Text Placeholder 10">
            <a:extLst>
              <a:ext uri="{FF2B5EF4-FFF2-40B4-BE49-F238E27FC236}">
                <a16:creationId xmlns:a16="http://schemas.microsoft.com/office/drawing/2014/main" id="{53DEA91B-55B4-BC7B-52D7-84FCF8E7BEC7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CSS</a:t>
            </a:r>
          </a:p>
        </p:txBody>
      </p:sp>
      <p:sp>
        <p:nvSpPr>
          <p:cNvPr id="9" name="Content Placeholder 8">
            <a:extLst>
              <a:ext uri="{FF2B5EF4-FFF2-40B4-BE49-F238E27FC236}">
                <a16:creationId xmlns:a16="http://schemas.microsoft.com/office/drawing/2014/main" id="{E6C9113F-0D60-E8E0-35DF-46B87F305769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Determines the visual appearance of HTML documents. </a:t>
            </a:r>
          </a:p>
          <a:p>
            <a:r>
              <a:rPr lang="en-US" dirty="0"/>
              <a:t>Describes HTML on an element-by-element basis. </a:t>
            </a:r>
          </a:p>
          <a:p>
            <a:r>
              <a:rPr lang="en-US" dirty="0"/>
              <a:t>References HTML attributes (or classes and ids) to target specific instances of elements.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75F584F-A25A-4B78-F51B-AF9756B661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303F77D-1BEF-481A-B8C1-15974ED46EB7}" type="slidenum">
              <a:rPr lang="en-US" smtClean="0"/>
              <a:t>4</a:t>
            </a:fld>
            <a:endParaRPr lang="en-US"/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26A45763-B357-0CD5-5E8F-950545767FF6}"/>
              </a:ext>
            </a:extLst>
          </p:cNvPr>
          <p:cNvSpPr txBox="1"/>
          <p:nvPr/>
        </p:nvSpPr>
        <p:spPr>
          <a:xfrm>
            <a:off x="800099" y="5357191"/>
            <a:ext cx="10480814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i="1" dirty="0"/>
              <a:t>Note</a:t>
            </a:r>
            <a:r>
              <a:rPr lang="en-US" dirty="0"/>
              <a:t>: You </a:t>
            </a:r>
            <a:r>
              <a:rPr lang="en-US" i="1" dirty="0"/>
              <a:t>can</a:t>
            </a:r>
            <a:r>
              <a:rPr lang="en-US" dirty="0"/>
              <a:t> use Oxygen to edit HTML and CSS files, but it is often easier to do so in a more lightweight text editor like Notepad++ or Sublime.</a:t>
            </a:r>
            <a:endParaRPr lang="en-US" i="1" dirty="0"/>
          </a:p>
        </p:txBody>
      </p:sp>
    </p:spTree>
    <p:extLst>
      <p:ext uri="{BB962C8B-B14F-4D97-AF65-F5344CB8AC3E}">
        <p14:creationId xmlns:p14="http://schemas.microsoft.com/office/powerpoint/2010/main" val="142407184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>
            <a:extLst>
              <a:ext uri="{FF2B5EF4-FFF2-40B4-BE49-F238E27FC236}">
                <a16:creationId xmlns:a16="http://schemas.microsoft.com/office/drawing/2014/main" id="{CE358F01-C308-B674-1A77-1F9B4BB6F4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 5</a:t>
            </a:r>
          </a:p>
        </p:txBody>
      </p:sp>
      <p:sp>
        <p:nvSpPr>
          <p:cNvPr id="15" name="Text Placeholder 14">
            <a:extLst>
              <a:ext uri="{FF2B5EF4-FFF2-40B4-BE49-F238E27FC236}">
                <a16:creationId xmlns:a16="http://schemas.microsoft.com/office/drawing/2014/main" id="{D27B8850-E3F0-1D71-AF49-45DACD593311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HTML5</a:t>
            </a:r>
          </a:p>
        </p:txBody>
      </p:sp>
      <p:sp>
        <p:nvSpPr>
          <p:cNvPr id="12" name="Content Placeholder 11">
            <a:extLst>
              <a:ext uri="{FF2B5EF4-FFF2-40B4-BE49-F238E27FC236}">
                <a16:creationId xmlns:a16="http://schemas.microsoft.com/office/drawing/2014/main" id="{2F76FB1C-7022-88DB-13EE-A8D84699266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current version of HTML</a:t>
            </a:r>
          </a:p>
        </p:txBody>
      </p:sp>
      <p:sp>
        <p:nvSpPr>
          <p:cNvPr id="16" name="Text Placeholder 15">
            <a:extLst>
              <a:ext uri="{FF2B5EF4-FFF2-40B4-BE49-F238E27FC236}">
                <a16:creationId xmlns:a16="http://schemas.microsoft.com/office/drawing/2014/main" id="{2F53565D-6ADB-741B-4E04-82EE4B851442}"/>
              </a:ext>
            </a:extLst>
          </p:cNvPr>
          <p:cNvSpPr>
            <a:spLocks noGrp="1"/>
          </p:cNvSpPr>
          <p:nvPr>
            <p:ph type="body" sz="quarter" idx="16"/>
          </p:nvPr>
        </p:nvSpPr>
        <p:spPr/>
        <p:txBody>
          <a:bodyPr/>
          <a:lstStyle/>
          <a:p>
            <a:r>
              <a:rPr lang="en-US" dirty="0"/>
              <a:t>HTML4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93AA998C-0B79-C70D-D78E-63F4D707B76F}"/>
              </a:ext>
            </a:extLst>
          </p:cNvPr>
          <p:cNvSpPr>
            <a:spLocks noGrp="1"/>
          </p:cNvSpPr>
          <p:nvPr>
            <p:ph idx="13"/>
          </p:nvPr>
        </p:nvSpPr>
        <p:spPr/>
        <p:txBody>
          <a:bodyPr/>
          <a:lstStyle/>
          <a:p>
            <a:r>
              <a:rPr lang="en-US" dirty="0"/>
              <a:t>The previous version of HTML. Does not support a number of modern elements, particularly for multimedia and accessibility. </a:t>
            </a:r>
          </a:p>
        </p:txBody>
      </p:sp>
      <p:sp>
        <p:nvSpPr>
          <p:cNvPr id="17" name="Text Placeholder 16">
            <a:extLst>
              <a:ext uri="{FF2B5EF4-FFF2-40B4-BE49-F238E27FC236}">
                <a16:creationId xmlns:a16="http://schemas.microsoft.com/office/drawing/2014/main" id="{7CCD34E5-B2A4-DE1A-44E8-0366858DB5BE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/>
        <p:txBody>
          <a:bodyPr/>
          <a:lstStyle/>
          <a:p>
            <a:r>
              <a:rPr lang="en-US" dirty="0"/>
              <a:t>XHTML5</a:t>
            </a:r>
          </a:p>
        </p:txBody>
      </p:sp>
      <p:sp>
        <p:nvSpPr>
          <p:cNvPr id="14" name="Content Placeholder 13">
            <a:extLst>
              <a:ext uri="{FF2B5EF4-FFF2-40B4-BE49-F238E27FC236}">
                <a16:creationId xmlns:a16="http://schemas.microsoft.com/office/drawing/2014/main" id="{FC376C8B-EE37-E65C-FE50-76F175B8749D}"/>
              </a:ext>
            </a:extLst>
          </p:cNvPr>
          <p:cNvSpPr>
            <a:spLocks noGrp="1"/>
          </p:cNvSpPr>
          <p:nvPr>
            <p:ph idx="14"/>
          </p:nvPr>
        </p:nvSpPr>
        <p:spPr/>
        <p:txBody>
          <a:bodyPr/>
          <a:lstStyle/>
          <a:p>
            <a:r>
              <a:rPr lang="en-US" dirty="0"/>
              <a:t>A version of HTML5 using XML syntax.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335394D-27E9-75CE-EBAE-86368700C1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4417061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9D90A0-7FE6-89C6-AF84-F62934CB3E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AE6059B-882F-3B57-833F-2937A61EAA5B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&lt;head&gt;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5A919A3-777A-700F-98B5-798B6DE2AA3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r>
              <a:rPr lang="en-US" dirty="0"/>
              <a:t>Metadata about the webpage. </a:t>
            </a:r>
          </a:p>
          <a:p>
            <a:r>
              <a:rPr lang="en-US" dirty="0"/>
              <a:t>Not displayed in the browser (generally)</a:t>
            </a:r>
          </a:p>
          <a:p>
            <a:r>
              <a:rPr lang="en-US" dirty="0"/>
              <a:t>Requires a &lt;title&gt; element, which provides the title used in the browser’s toolbar and in search engine results.</a:t>
            </a:r>
          </a:p>
          <a:p>
            <a:r>
              <a:rPr lang="en-US" dirty="0"/>
              <a:t>Uses a &lt;link&gt; element to connect to a stylesheet. </a:t>
            </a:r>
          </a:p>
          <a:p>
            <a:r>
              <a:rPr lang="en-US" dirty="0"/>
              <a:t>Uses &lt;meta&gt; elements to define character sets, provide keywords and a page description, and set the viewport size (important for mobile devices).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0565B442-7F93-B64E-F861-95F358F15829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D0E2F4"/>
                </a:solidFill>
              </a:rPr>
              <a:t>&lt;!DOCTYPE html&gt;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5FC8FD"/>
                </a:solidFill>
              </a:rPr>
              <a:t>&lt;html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xmlns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"http://www.w3.org/1999/xhtml"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&lt;head&gt;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&lt;title&gt;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&lt;/title&gt;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&lt;link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rel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"stylesheet"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”../CSS/</a:t>
            </a:r>
            <a:r>
              <a:rPr lang="en-US" dirty="0" err="1">
                <a:solidFill>
                  <a:srgbClr val="E06A53"/>
                </a:solidFill>
              </a:rPr>
              <a:t>weird.css</a:t>
            </a:r>
            <a:r>
              <a:rPr lang="en-US" dirty="0">
                <a:solidFill>
                  <a:srgbClr val="E06A53"/>
                </a:solidFill>
              </a:rPr>
              <a:t>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charset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"UTF-8"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&lt;meta</a:t>
            </a:r>
            <a:r>
              <a:rPr lang="en-US" dirty="0">
                <a:solidFill>
                  <a:srgbClr val="FF8D54"/>
                </a:solidFill>
              </a:rPr>
              <a:t> name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"viewport"</a:t>
            </a:r>
            <a:r>
              <a:rPr lang="en-US" dirty="0">
                <a:solidFill>
                  <a:srgbClr val="FF8D54"/>
                </a:solidFill>
              </a:rPr>
              <a:t> content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"width=device-width"</a:t>
            </a:r>
            <a:r>
              <a:rPr lang="en-US" dirty="0">
                <a:solidFill>
                  <a:srgbClr val="FF8D54"/>
                </a:solidFill>
              </a:rPr>
              <a:t> initial-scale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"1.0"</a:t>
            </a:r>
            <a:r>
              <a:rPr lang="en-US" dirty="0">
                <a:solidFill>
                  <a:srgbClr val="5FC8FD"/>
                </a:solidFill>
              </a:rPr>
              <a:t>/&gt;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&lt;/head&gt;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F71AFAE2-161A-7761-4292-D1FC5C5B5E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209362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BCF7AD7-675B-BF7C-1392-4C1D427FB5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8876FCF-F516-8E82-F661-8CEF68A7012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&lt;body&gt;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28DFD1E-C54E-F8D4-B934-A4FC9932E3B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877824"/>
          </a:xfrm>
        </p:spPr>
        <p:txBody>
          <a:bodyPr/>
          <a:lstStyle/>
          <a:p>
            <a:r>
              <a:rPr lang="en-US" dirty="0"/>
              <a:t>Contains the content of the document/website. </a:t>
            </a:r>
          </a:p>
          <a:p>
            <a:r>
              <a:rPr lang="en-US" dirty="0"/>
              <a:t>Can only appear once. 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BDFCE597-903D-0CFA-A86B-5FF09FC1C916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297226" y="909638"/>
            <a:ext cx="5094673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E5E5E5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&lt;body&gt;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&lt;h1&gt;</a:t>
            </a:r>
            <a:r>
              <a:rPr lang="en-US" dirty="0">
                <a:solidFill>
                  <a:srgbClr val="E5E5E5"/>
                </a:solidFill>
              </a:rPr>
              <a:t>Weird Fiction Archive</a:t>
            </a:r>
            <a:r>
              <a:rPr lang="en-US" dirty="0">
                <a:solidFill>
                  <a:srgbClr val="5FC8FD"/>
                </a:solidFill>
              </a:rPr>
              <a:t>&lt;/h1&gt;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Purpose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People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Technical Description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Available Texts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Chambers, Robert W.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</a:t>
            </a:r>
            <a:r>
              <a:rPr lang="en-US" dirty="0">
                <a:solidFill>
                  <a:srgbClr val="5FC8FD"/>
                </a:solidFill>
              </a:rPr>
              <a:t>&lt;h3&gt;</a:t>
            </a:r>
            <a:r>
              <a:rPr lang="en-US" dirty="0">
                <a:solidFill>
                  <a:srgbClr val="E5E5E5"/>
                </a:solidFill>
              </a:rPr>
              <a:t>Lovecraft, H. P.</a:t>
            </a:r>
            <a:r>
              <a:rPr lang="en-US" dirty="0">
                <a:solidFill>
                  <a:srgbClr val="5FC8FD"/>
                </a:solidFill>
              </a:rPr>
              <a:t>&lt;/h3&gt;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</a:t>
            </a:r>
            <a:r>
              <a:rPr lang="en-US" dirty="0">
                <a:solidFill>
                  <a:srgbClr val="5FC8FD"/>
                </a:solidFill>
              </a:rPr>
              <a:t>&lt;/body&gt;</a:t>
            </a: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F1C726B-1C4F-5DA8-337B-A91120F05B5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7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A70A70A6-28BF-5BB0-1081-4637FA022293}"/>
              </a:ext>
            </a:extLst>
          </p:cNvPr>
          <p:cNvSpPr txBox="1">
            <a:spLocks/>
          </p:cNvSpPr>
          <p:nvPr/>
        </p:nvSpPr>
        <p:spPr>
          <a:xfrm>
            <a:off x="715383" y="345003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&lt;h1&gt; &lt;h2&gt; &lt;h3&gt; &lt;h4&gt; &lt;h5&gt; &lt;h6&gt;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5B9CC6-D38B-07F9-5D13-9A5EF8B59D60}"/>
              </a:ext>
            </a:extLst>
          </p:cNvPr>
          <p:cNvSpPr txBox="1">
            <a:spLocks/>
          </p:cNvSpPr>
          <p:nvPr/>
        </p:nvSpPr>
        <p:spPr>
          <a:xfrm>
            <a:off x="800099" y="3997835"/>
            <a:ext cx="5094673" cy="170917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Header elements. </a:t>
            </a:r>
          </a:p>
          <a:p>
            <a:r>
              <a:rPr lang="en-US" dirty="0"/>
              <a:t>Should be used in order from &lt;h1&gt; to &lt;h6&gt;. This is for accessibility purposes. Style header tags in CSS. </a:t>
            </a:r>
          </a:p>
          <a:p>
            <a:pPr marL="0" indent="0">
              <a:buFont typeface="Arial" panose="020B0604020202020204" pitchFamily="34" charset="0"/>
              <a:buNone/>
            </a:pPr>
            <a:endParaRPr lang="en-US" dirty="0"/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5FE1B9F9-C665-702B-649E-4DC25B73E912}"/>
              </a:ext>
            </a:extLst>
          </p:cNvPr>
          <p:cNvSpPr txBox="1">
            <a:spLocks/>
          </p:cNvSpPr>
          <p:nvPr/>
        </p:nvSpPr>
        <p:spPr>
          <a:xfrm>
            <a:off x="700087" y="5605700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indent="0">
              <a:buNone/>
            </a:pPr>
            <a:r>
              <a:rPr lang="en-US" i="1" dirty="0"/>
              <a:t>Note:</a:t>
            </a:r>
            <a:r>
              <a:rPr lang="en-US" dirty="0"/>
              <a:t> Processors generally read HTML top to bottom.  </a:t>
            </a:r>
          </a:p>
        </p:txBody>
      </p:sp>
    </p:spTree>
    <p:extLst>
      <p:ext uri="{BB962C8B-B14F-4D97-AF65-F5344CB8AC3E}">
        <p14:creationId xmlns:p14="http://schemas.microsoft.com/office/powerpoint/2010/main" val="160478295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000F585-B192-DDE5-2A65-701AAA543EB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154DCE0E-34BC-AD00-D2B9-77A8A7787A5A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&lt;p&gt;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CB6951F-95C6-7C39-6457-CE78036C007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670140"/>
          </a:xfrm>
        </p:spPr>
        <p:txBody>
          <a:bodyPr/>
          <a:lstStyle/>
          <a:p>
            <a:r>
              <a:rPr lang="en-US" dirty="0"/>
              <a:t>Defines paragraphs. 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9CDCC1-E2E2-F5D1-7BDB-DB795DB02333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4972050" y="761796"/>
            <a:ext cx="6419850" cy="5429454"/>
          </a:xfrm>
          <a:solidFill>
            <a:schemeClr val="tx1"/>
          </a:solidFill>
        </p:spPr>
        <p:txBody>
          <a:bodyPr>
            <a:noAutofit/>
          </a:bodyPr>
          <a:lstStyle/>
          <a:p>
            <a:pPr marL="0" indent="0">
              <a:buNone/>
            </a:pP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About the Project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provides richly-encoded editions of Weird Fiction stories in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public domain for academic study. It was also constructed as a learning corpus for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the study of XML encoding practices and tools as part of the Programming4Humanists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course at Texas </a:t>
            </a:r>
            <a:r>
              <a:rPr lang="en-US" sz="1300" dirty="0" err="1">
                <a:solidFill>
                  <a:srgbClr val="E5E5E5"/>
                </a:solidFill>
              </a:rPr>
              <a:t>A</a:t>
            </a:r>
            <a:r>
              <a:rPr lang="en-US" sz="1300" dirty="0" err="1">
                <a:solidFill>
                  <a:srgbClr val="C1C100"/>
                </a:solidFill>
              </a:rPr>
              <a:t>&amp;amp;</a:t>
            </a:r>
            <a:r>
              <a:rPr lang="en-US" sz="1300" dirty="0" err="1">
                <a:solidFill>
                  <a:srgbClr val="E5E5E5"/>
                </a:solidFill>
              </a:rPr>
              <a:t>M</a:t>
            </a:r>
            <a:r>
              <a:rPr lang="en-US" sz="1300" dirty="0">
                <a:solidFill>
                  <a:srgbClr val="E5E5E5"/>
                </a:solidFill>
              </a:rPr>
              <a:t> University.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Purpose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started as an exercise in XML encoding, including demonstrating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>
                <a:solidFill>
                  <a:srgbClr val="E5E5E5"/>
                </a:solidFill>
              </a:rPr>
              <a:t>X-Path, XSLT, and XQuery.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People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Weird Fiction Archive is developed by Lauren Liebe.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The suggestions of students in the Spring 2023 P4H course guided development of this project.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</a:t>
            </a:r>
            <a:r>
              <a:rPr lang="en-US" sz="1300" dirty="0" err="1">
                <a:solidFill>
                  <a:srgbClr val="5FC8FD"/>
                </a:solidFill>
              </a:rPr>
              <a:t>br</a:t>
            </a:r>
            <a:r>
              <a:rPr lang="en-US" sz="1300" dirty="0">
                <a:solidFill>
                  <a:srgbClr val="FF8D54"/>
                </a:solidFill>
              </a:rPr>
              <a:t> </a:t>
            </a:r>
            <a:r>
              <a:rPr lang="en-US" sz="1300" dirty="0">
                <a:solidFill>
                  <a:srgbClr val="5FC8FD"/>
                </a:solidFill>
              </a:rPr>
              <a:t>/&gt;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Technical Description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Lorem ipsum dolor sit </a:t>
            </a:r>
            <a:r>
              <a:rPr lang="en-US" sz="1300" dirty="0" err="1">
                <a:solidFill>
                  <a:srgbClr val="E5E5E5"/>
                </a:solidFill>
              </a:rPr>
              <a:t>amet</a:t>
            </a:r>
            <a:r>
              <a:rPr lang="en-US" sz="1300" dirty="0">
                <a:solidFill>
                  <a:srgbClr val="E5E5E5"/>
                </a:solidFill>
              </a:rPr>
              <a:t>, </a:t>
            </a:r>
            <a:r>
              <a:rPr lang="en-US" sz="1300" dirty="0" err="1">
                <a:solidFill>
                  <a:srgbClr val="E5E5E5"/>
                </a:solidFill>
              </a:rPr>
              <a:t>consectetur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elit</a:t>
            </a:r>
            <a:r>
              <a:rPr lang="en-US" sz="1300" dirty="0">
                <a:solidFill>
                  <a:srgbClr val="E5E5E5"/>
                </a:solidFill>
              </a:rPr>
              <a:t>, sed do </a:t>
            </a:r>
            <a:r>
              <a:rPr lang="en-US" sz="1300" dirty="0" err="1">
                <a:solidFill>
                  <a:srgbClr val="E5E5E5"/>
                </a:solidFill>
              </a:rPr>
              <a:t>eiusmod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incididunt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ut</a:t>
            </a:r>
            <a:r>
              <a:rPr lang="en-US" sz="1300" dirty="0">
                <a:solidFill>
                  <a:srgbClr val="E5E5E5"/>
                </a:solidFill>
              </a:rPr>
              <a:t> labore et dolore magna </a:t>
            </a:r>
            <a:r>
              <a:rPr lang="en-US" sz="1300" dirty="0" err="1">
                <a:solidFill>
                  <a:srgbClr val="E5E5E5"/>
                </a:solidFill>
              </a:rPr>
              <a:t>aliqua</a:t>
            </a:r>
            <a:r>
              <a:rPr lang="en-US" sz="1300" dirty="0">
                <a:solidFill>
                  <a:srgbClr val="E5E5E5"/>
                </a:solidFill>
              </a:rPr>
              <a:t>. Massa </a:t>
            </a:r>
            <a:r>
              <a:rPr lang="en-US" sz="1300" dirty="0" err="1">
                <a:solidFill>
                  <a:srgbClr val="E5E5E5"/>
                </a:solidFill>
              </a:rPr>
              <a:t>tempor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nec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feugiat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pretium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fusce</a:t>
            </a:r>
            <a:r>
              <a:rPr lang="en-US" sz="1300" dirty="0">
                <a:solidFill>
                  <a:srgbClr val="E5E5E5"/>
                </a:solidFill>
              </a:rPr>
              <a:t> id </a:t>
            </a:r>
            <a:r>
              <a:rPr lang="en-US" sz="1300" dirty="0" err="1">
                <a:solidFill>
                  <a:srgbClr val="E5E5E5"/>
                </a:solidFill>
              </a:rPr>
              <a:t>velit</a:t>
            </a:r>
            <a:r>
              <a:rPr lang="en-US" sz="1300" dirty="0">
                <a:solidFill>
                  <a:srgbClr val="E5E5E5"/>
                </a:solidFill>
              </a:rPr>
              <a:t>.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Tortor</a:t>
            </a:r>
            <a:r>
              <a:rPr lang="en-US" sz="1300" dirty="0">
                <a:solidFill>
                  <a:srgbClr val="E5E5E5"/>
                </a:solidFill>
              </a:rPr>
              <a:t> at </a:t>
            </a:r>
            <a:r>
              <a:rPr lang="en-US" sz="1300" dirty="0" err="1">
                <a:solidFill>
                  <a:srgbClr val="E5E5E5"/>
                </a:solidFill>
              </a:rPr>
              <a:t>risus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viverra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adipiscing</a:t>
            </a:r>
            <a:r>
              <a:rPr lang="en-US" sz="1300" dirty="0">
                <a:solidFill>
                  <a:srgbClr val="E5E5E5"/>
                </a:solidFill>
              </a:rPr>
              <a:t> at in. </a:t>
            </a:r>
            <a:r>
              <a:rPr lang="en-US" sz="1300" dirty="0" err="1">
                <a:solidFill>
                  <a:srgbClr val="E5E5E5"/>
                </a:solidFill>
              </a:rPr>
              <a:t>Sagittis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nisl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mattis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rhoncus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urna</a:t>
            </a:r>
            <a:r>
              <a:rPr lang="en-US" sz="1300" dirty="0">
                <a:solidFill>
                  <a:srgbClr val="000000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neque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 err="1">
                <a:solidFill>
                  <a:srgbClr val="E5E5E5"/>
                </a:solidFill>
              </a:rPr>
              <a:t>Malesuada</a:t>
            </a:r>
            <a:r>
              <a:rPr lang="en-US" sz="1300" dirty="0">
                <a:solidFill>
                  <a:srgbClr val="E5E5E5"/>
                </a:solidFill>
              </a:rPr>
              <a:t> fames ac </a:t>
            </a:r>
            <a:r>
              <a:rPr lang="en-US" sz="1300" dirty="0" err="1">
                <a:solidFill>
                  <a:srgbClr val="E5E5E5"/>
                </a:solidFill>
              </a:rPr>
              <a:t>turpis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egestas</a:t>
            </a:r>
            <a:r>
              <a:rPr lang="en-US" sz="1300" dirty="0">
                <a:solidFill>
                  <a:srgbClr val="E5E5E5"/>
                </a:solidFill>
              </a:rPr>
              <a:t> integer </a:t>
            </a:r>
            <a:r>
              <a:rPr lang="en-US" sz="1300" dirty="0" err="1">
                <a:solidFill>
                  <a:srgbClr val="E5E5E5"/>
                </a:solidFill>
              </a:rPr>
              <a:t>eget</a:t>
            </a:r>
            <a:r>
              <a:rPr lang="en-US" sz="1300" dirty="0">
                <a:solidFill>
                  <a:srgbClr val="E5E5E5"/>
                </a:solidFill>
              </a:rPr>
              <a:t> </a:t>
            </a:r>
            <a:r>
              <a:rPr lang="en-US" sz="1300" dirty="0" err="1">
                <a:solidFill>
                  <a:srgbClr val="E5E5E5"/>
                </a:solidFill>
              </a:rPr>
              <a:t>aliquet</a:t>
            </a:r>
            <a:r>
              <a:rPr lang="en-US" sz="1300" dirty="0">
                <a:solidFill>
                  <a:srgbClr val="E5E5E5"/>
                </a:solidFill>
              </a:rPr>
              <a:t>. 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&lt;h2&gt;</a:t>
            </a:r>
            <a:r>
              <a:rPr lang="en-US" sz="1300" dirty="0">
                <a:solidFill>
                  <a:srgbClr val="E5E5E5"/>
                </a:solidFill>
              </a:rPr>
              <a:t>Available Texts</a:t>
            </a:r>
            <a:r>
              <a:rPr lang="en-US" sz="1300" dirty="0">
                <a:solidFill>
                  <a:srgbClr val="5FC8FD"/>
                </a:solidFill>
              </a:rPr>
              <a:t>&lt;/h2&gt;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Chambers, Robert W.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</a:t>
            </a:r>
            <a:r>
              <a:rPr lang="en-US" sz="1300" dirty="0">
                <a:solidFill>
                  <a:srgbClr val="E5E5E5"/>
                </a:solidFill>
              </a:rPr>
              <a:t>"The King in Yellow"</a:t>
            </a:r>
            <a:r>
              <a:rPr lang="en-US" sz="1300" dirty="0">
                <a:solidFill>
                  <a:srgbClr val="5FC8FD"/>
                </a:solidFill>
              </a:rPr>
              <a:t>&lt;/p&gt;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&lt;h3&gt;</a:t>
            </a:r>
            <a:r>
              <a:rPr lang="en-US" sz="1300" dirty="0">
                <a:solidFill>
                  <a:srgbClr val="E5E5E5"/>
                </a:solidFill>
              </a:rPr>
              <a:t>Lovecraft, H. P.</a:t>
            </a:r>
            <a:r>
              <a:rPr lang="en-US" sz="1300" dirty="0">
                <a:solidFill>
                  <a:srgbClr val="5FC8FD"/>
                </a:solidFill>
              </a:rPr>
              <a:t>&lt;/h3&gt;</a:t>
            </a:r>
            <a:br>
              <a:rPr lang="en-US" sz="1300" dirty="0">
                <a:solidFill>
                  <a:srgbClr val="000000"/>
                </a:solidFill>
              </a:rPr>
            </a:br>
            <a:r>
              <a:rPr lang="en-US" sz="1300" dirty="0">
                <a:solidFill>
                  <a:srgbClr val="E5E5E5"/>
                </a:solidFill>
              </a:rPr>
              <a:t>        </a:t>
            </a:r>
            <a:r>
              <a:rPr lang="en-US" sz="1300" dirty="0">
                <a:solidFill>
                  <a:srgbClr val="5FC8FD"/>
                </a:solidFill>
              </a:rPr>
              <a:t>&lt;p&gt;&lt;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</a:t>
            </a:r>
            <a:r>
              <a:rPr lang="en-US" sz="1300" dirty="0">
                <a:solidFill>
                  <a:srgbClr val="E5E5E5"/>
                </a:solidFill>
              </a:rPr>
              <a:t>The Call of Cthulhu</a:t>
            </a:r>
            <a:r>
              <a:rPr lang="en-US" sz="1300" dirty="0">
                <a:solidFill>
                  <a:srgbClr val="5FC8FD"/>
                </a:solidFill>
              </a:rPr>
              <a:t>&lt;/</a:t>
            </a:r>
            <a:r>
              <a:rPr lang="en-US" sz="1300" dirty="0" err="1">
                <a:solidFill>
                  <a:srgbClr val="5FC8FD"/>
                </a:solidFill>
              </a:rPr>
              <a:t>em</a:t>
            </a:r>
            <a:r>
              <a:rPr lang="en-US" sz="1300" dirty="0">
                <a:solidFill>
                  <a:srgbClr val="5FC8FD"/>
                </a:solidFill>
              </a:rPr>
              <a:t>&gt;&lt;/p&gt;</a:t>
            </a:r>
            <a:endParaRPr lang="en-US" sz="1300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6F9BF03E-2BDC-603A-BEFC-E5D916689D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8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FEE8AF53-05FF-50FB-100F-45E9452C1FAD}"/>
              </a:ext>
            </a:extLst>
          </p:cNvPr>
          <p:cNvSpPr txBox="1">
            <a:spLocks/>
          </p:cNvSpPr>
          <p:nvPr/>
        </p:nvSpPr>
        <p:spPr>
          <a:xfrm>
            <a:off x="800099" y="295130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br</a:t>
            </a:r>
            <a:r>
              <a:rPr lang="en-US" dirty="0"/>
              <a:t>&gt;</a:t>
            </a:r>
          </a:p>
        </p:txBody>
      </p:sp>
      <p:sp>
        <p:nvSpPr>
          <p:cNvPr id="12" name="Content Placeholder 3">
            <a:extLst>
              <a:ext uri="{FF2B5EF4-FFF2-40B4-BE49-F238E27FC236}">
                <a16:creationId xmlns:a16="http://schemas.microsoft.com/office/drawing/2014/main" id="{8FC0EF63-CF1B-A83F-4F5C-5996873A159F}"/>
              </a:ext>
            </a:extLst>
          </p:cNvPr>
          <p:cNvSpPr txBox="1">
            <a:spLocks/>
          </p:cNvSpPr>
          <p:nvPr/>
        </p:nvSpPr>
        <p:spPr>
          <a:xfrm>
            <a:off x="800099" y="3615268"/>
            <a:ext cx="5245895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Provides a line break. </a:t>
            </a:r>
          </a:p>
        </p:txBody>
      </p:sp>
      <p:sp>
        <p:nvSpPr>
          <p:cNvPr id="13" name="Text Placeholder 2">
            <a:extLst>
              <a:ext uri="{FF2B5EF4-FFF2-40B4-BE49-F238E27FC236}">
                <a16:creationId xmlns:a16="http://schemas.microsoft.com/office/drawing/2014/main" id="{7111F513-36BE-460D-DEC9-55524A69BA8D}"/>
              </a:ext>
            </a:extLst>
          </p:cNvPr>
          <p:cNvSpPr txBox="1">
            <a:spLocks/>
          </p:cNvSpPr>
          <p:nvPr/>
        </p:nvSpPr>
        <p:spPr>
          <a:xfrm>
            <a:off x="800099" y="4084414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</a:t>
            </a:r>
            <a:r>
              <a:rPr lang="en-US" dirty="0" err="1"/>
              <a:t>em</a:t>
            </a:r>
            <a:r>
              <a:rPr lang="en-US" dirty="0"/>
              <a:t>&gt;</a:t>
            </a:r>
          </a:p>
        </p:txBody>
      </p:sp>
      <p:sp>
        <p:nvSpPr>
          <p:cNvPr id="14" name="Content Placeholder 3">
            <a:extLst>
              <a:ext uri="{FF2B5EF4-FFF2-40B4-BE49-F238E27FC236}">
                <a16:creationId xmlns:a16="http://schemas.microsoft.com/office/drawing/2014/main" id="{D2991629-6B4D-3B51-0D12-C78DE9DFDBB9}"/>
              </a:ext>
            </a:extLst>
          </p:cNvPr>
          <p:cNvSpPr txBox="1">
            <a:spLocks/>
          </p:cNvSpPr>
          <p:nvPr/>
        </p:nvSpPr>
        <p:spPr>
          <a:xfrm>
            <a:off x="800099" y="4650739"/>
            <a:ext cx="4539728" cy="670140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Notes a point of emphasis. Usually formatted as italics. </a:t>
            </a:r>
          </a:p>
        </p:txBody>
      </p:sp>
    </p:spTree>
    <p:extLst>
      <p:ext uri="{BB962C8B-B14F-4D97-AF65-F5344CB8AC3E}">
        <p14:creationId xmlns:p14="http://schemas.microsoft.com/office/powerpoint/2010/main" val="311265636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447227F-713A-E767-FCD6-BF3A38CBD0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HTML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C9F1815-8221-A5B9-CA87-BBF238B3E8E4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/>
        <p:txBody>
          <a:bodyPr/>
          <a:lstStyle/>
          <a:p>
            <a:r>
              <a:rPr lang="en-US" dirty="0"/>
              <a:t>&lt;div&gt; &amp; &lt;span&gt;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18D840E-B7A9-6B77-C2F0-534220C7423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0099" y="2551176"/>
            <a:ext cx="5094673" cy="1985990"/>
          </a:xfrm>
        </p:spPr>
        <p:txBody>
          <a:bodyPr>
            <a:normAutofit lnSpcReduction="10000"/>
          </a:bodyPr>
          <a:lstStyle/>
          <a:p>
            <a:r>
              <a:rPr lang="en-US" dirty="0"/>
              <a:t>Defines discrete segments of html code, usually for styling purposes. </a:t>
            </a:r>
          </a:p>
          <a:p>
            <a:pPr lvl="1"/>
            <a:r>
              <a:rPr lang="en-US" dirty="0"/>
              <a:t>For the Weird Corpus homepage, I’ve divided it into two sections: one for the “about” information, and one for the “texts”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8565541E-4606-FD82-3468-CBD5A19C703F}"/>
              </a:ext>
            </a:extLst>
          </p:cNvPr>
          <p:cNvSpPr>
            <a:spLocks noGrp="1"/>
          </p:cNvSpPr>
          <p:nvPr>
            <p:ph idx="13"/>
          </p:nvPr>
        </p:nvSpPr>
        <p:spPr>
          <a:xfrm>
            <a:off x="6019800" y="909638"/>
            <a:ext cx="5762625" cy="4915090"/>
          </a:xfrm>
          <a:solidFill>
            <a:schemeClr val="tx1"/>
          </a:solidFill>
        </p:spPr>
        <p:txBody>
          <a:bodyPr/>
          <a:lstStyle/>
          <a:p>
            <a:pPr marL="0" indent="0">
              <a:buNone/>
            </a:pPr>
            <a:r>
              <a:rPr lang="en-US" dirty="0">
                <a:solidFill>
                  <a:srgbClr val="5FC8FD"/>
                </a:solidFill>
              </a:rPr>
              <a:t>&lt;div&gt;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&lt;h2&gt;</a:t>
            </a:r>
            <a:r>
              <a:rPr lang="en-US" dirty="0">
                <a:solidFill>
                  <a:srgbClr val="E5E5E5"/>
                </a:solidFill>
              </a:rPr>
              <a:t>About the Project</a:t>
            </a:r>
            <a:r>
              <a:rPr lang="en-US" dirty="0">
                <a:solidFill>
                  <a:srgbClr val="5FC8FD"/>
                </a:solidFill>
              </a:rPr>
              <a:t>&lt;/h2&gt;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&lt;p&gt;</a:t>
            </a:r>
            <a:r>
              <a:rPr lang="en-US" dirty="0">
                <a:solidFill>
                  <a:srgbClr val="E5E5E5"/>
                </a:solidFill>
              </a:rPr>
              <a:t>The Weird Fiction Archive provides richly-encoded editions of Weird Fiction stories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in the public domain for academic study. It was also constructed as a learning</a:t>
            </a:r>
            <a:r>
              <a:rPr lang="en-US" dirty="0">
                <a:solidFill>
                  <a:srgbClr val="000000"/>
                </a:solidFill>
              </a:rPr>
              <a:t> </a:t>
            </a:r>
            <a:r>
              <a:rPr lang="en-US" dirty="0">
                <a:solidFill>
                  <a:srgbClr val="E5E5E5"/>
                </a:solidFill>
              </a:rPr>
              <a:t>corpus for the study of XML encoding practices and tools as part of the </a:t>
            </a:r>
            <a:r>
              <a:rPr lang="en-US" dirty="0">
                <a:solidFill>
                  <a:srgbClr val="5FC8FD"/>
                </a:solidFill>
              </a:rPr>
              <a:t>&lt;a </a:t>
            </a:r>
            <a:r>
              <a:rPr lang="en-US" dirty="0" err="1">
                <a:solidFill>
                  <a:srgbClr val="FF8D54"/>
                </a:solidFill>
              </a:rPr>
              <a:t>href</a:t>
            </a:r>
            <a:r>
              <a:rPr lang="en-US" dirty="0">
                <a:solidFill>
                  <a:srgbClr val="FF8040"/>
                </a:solidFill>
              </a:rPr>
              <a:t>=</a:t>
            </a:r>
            <a:r>
              <a:rPr lang="en-US" dirty="0">
                <a:solidFill>
                  <a:srgbClr val="E06A53"/>
                </a:solidFill>
              </a:rPr>
              <a:t>"http://programming4humanists.tamu.edu/"</a:t>
            </a:r>
            <a:r>
              <a:rPr lang="en-US" dirty="0">
                <a:solidFill>
                  <a:srgbClr val="5FC8FD"/>
                </a:solidFill>
              </a:rPr>
              <a:t>&gt;</a:t>
            </a:r>
            <a:r>
              <a:rPr lang="en-US" dirty="0">
                <a:solidFill>
                  <a:srgbClr val="E5E5E5"/>
                </a:solidFill>
              </a:rPr>
              <a:t>Programming4Humanists</a:t>
            </a:r>
            <a:r>
              <a:rPr lang="en-US" dirty="0">
                <a:solidFill>
                  <a:srgbClr val="5FC8FD"/>
                </a:solidFill>
              </a:rPr>
              <a:t>&lt;/a&gt;</a:t>
            </a:r>
            <a:r>
              <a:rPr lang="en-US" dirty="0">
                <a:solidFill>
                  <a:srgbClr val="E5E5E5"/>
                </a:solidFill>
              </a:rPr>
              <a:t> course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    at Texas </a:t>
            </a:r>
            <a:r>
              <a:rPr lang="en-US" dirty="0" err="1">
                <a:solidFill>
                  <a:srgbClr val="E5E5E5"/>
                </a:solidFill>
              </a:rPr>
              <a:t>A</a:t>
            </a:r>
            <a:r>
              <a:rPr lang="en-US" dirty="0" err="1">
                <a:solidFill>
                  <a:srgbClr val="C1C100"/>
                </a:solidFill>
              </a:rPr>
              <a:t>&amp;amp;</a:t>
            </a:r>
            <a:r>
              <a:rPr lang="en-US" dirty="0" err="1">
                <a:solidFill>
                  <a:srgbClr val="E5E5E5"/>
                </a:solidFill>
              </a:rPr>
              <a:t>M</a:t>
            </a:r>
            <a:r>
              <a:rPr lang="en-US" dirty="0">
                <a:solidFill>
                  <a:srgbClr val="E5E5E5"/>
                </a:solidFill>
              </a:rPr>
              <a:t> University.</a:t>
            </a:r>
            <a:r>
              <a:rPr lang="en-US" dirty="0">
                <a:solidFill>
                  <a:srgbClr val="5FC8FD"/>
                </a:solidFill>
              </a:rPr>
              <a:t>&lt;/p&gt;</a:t>
            </a:r>
            <a:br>
              <a:rPr lang="en-US" dirty="0">
                <a:solidFill>
                  <a:srgbClr val="000000"/>
                </a:solidFill>
              </a:rPr>
            </a:br>
            <a:r>
              <a:rPr lang="en-US" dirty="0">
                <a:solidFill>
                  <a:srgbClr val="E5E5E5"/>
                </a:solidFill>
              </a:rPr>
              <a:t>            </a:t>
            </a:r>
            <a:r>
              <a:rPr lang="en-US" dirty="0">
                <a:solidFill>
                  <a:srgbClr val="5FC8FD"/>
                </a:solidFill>
              </a:rPr>
              <a:t>&lt;</a:t>
            </a:r>
            <a:r>
              <a:rPr lang="en-US" dirty="0" err="1">
                <a:solidFill>
                  <a:srgbClr val="5FC8FD"/>
                </a:solidFill>
              </a:rPr>
              <a:t>br</a:t>
            </a:r>
            <a:r>
              <a:rPr lang="en-US" dirty="0">
                <a:solidFill>
                  <a:srgbClr val="FF8D54"/>
                </a:solidFill>
              </a:rPr>
              <a:t> </a:t>
            </a:r>
            <a:r>
              <a:rPr lang="en-US" dirty="0">
                <a:solidFill>
                  <a:srgbClr val="5FC8FD"/>
                </a:solidFill>
              </a:rPr>
              <a:t>/&gt;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7BE0094B-5F78-2EE0-1A94-4EE10A27761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0AF5A0-43BB-4336-8627-9123B9144D80}" type="slidenum">
              <a:rPr lang="en-US" smtClean="0"/>
              <a:t>9</a:t>
            </a:fld>
            <a:endParaRPr lang="en-US"/>
          </a:p>
        </p:txBody>
      </p:sp>
      <p:sp>
        <p:nvSpPr>
          <p:cNvPr id="10" name="Text Placeholder 2">
            <a:extLst>
              <a:ext uri="{FF2B5EF4-FFF2-40B4-BE49-F238E27FC236}">
                <a16:creationId xmlns:a16="http://schemas.microsoft.com/office/drawing/2014/main" id="{BEB5E1F9-DF73-5E72-18C2-02B8E8CCFB44}"/>
              </a:ext>
            </a:extLst>
          </p:cNvPr>
          <p:cNvSpPr txBox="1">
            <a:spLocks/>
          </p:cNvSpPr>
          <p:nvPr/>
        </p:nvSpPr>
        <p:spPr>
          <a:xfrm>
            <a:off x="800099" y="4294816"/>
            <a:ext cx="5094288" cy="526767"/>
          </a:xfrm>
          <a:prstGeom prst="rect">
            <a:avLst/>
          </a:prstGeom>
        </p:spPr>
        <p:txBody>
          <a:bodyPr/>
          <a:lstStyle>
            <a:lvl1pPr marL="0" indent="0" algn="l" defTabSz="914400" rtl="0" eaLnBrk="1" latinLnBrk="0" hangingPunct="1">
              <a:lnSpc>
                <a:spcPct val="120000"/>
              </a:lnSpc>
              <a:spcBef>
                <a:spcPts val="1000"/>
              </a:spcBef>
              <a:buFont typeface="Arial" panose="020B0604020202020204" pitchFamily="34" charset="0"/>
              <a:buNone/>
              <a:defRPr sz="2000" b="1" kern="1200">
                <a:solidFill>
                  <a:schemeClr val="accent4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&lt;a&gt;</a:t>
            </a:r>
          </a:p>
        </p:txBody>
      </p:sp>
      <p:sp>
        <p:nvSpPr>
          <p:cNvPr id="11" name="Content Placeholder 3">
            <a:extLst>
              <a:ext uri="{FF2B5EF4-FFF2-40B4-BE49-F238E27FC236}">
                <a16:creationId xmlns:a16="http://schemas.microsoft.com/office/drawing/2014/main" id="{8512DE6F-42E8-ADCD-4BEF-E2E37AFDF0B3}"/>
              </a:ext>
            </a:extLst>
          </p:cNvPr>
          <p:cNvSpPr txBox="1">
            <a:spLocks/>
          </p:cNvSpPr>
          <p:nvPr/>
        </p:nvSpPr>
        <p:spPr>
          <a:xfrm>
            <a:off x="800099" y="4821582"/>
            <a:ext cx="5094673" cy="1459223"/>
          </a:xfrm>
          <a:prstGeom prst="rect">
            <a:avLst/>
          </a:prstGeom>
        </p:spPr>
        <p:txBody>
          <a:bodyPr>
            <a:normAutofit/>
          </a:bodyPr>
          <a:lstStyle>
            <a:lvl1pPr marL="228600" indent="-228600" algn="l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6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12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dirty="0"/>
              <a:t>Anchors links to external sites or internal links on the same page. </a:t>
            </a:r>
          </a:p>
          <a:p>
            <a:r>
              <a:rPr lang="en-US" dirty="0"/>
              <a:t>Usually contains an “</a:t>
            </a:r>
            <a:r>
              <a:rPr lang="en-US" dirty="0" err="1"/>
              <a:t>href</a:t>
            </a:r>
            <a:r>
              <a:rPr lang="en-US" dirty="0"/>
              <a:t>” attribute with the link. </a:t>
            </a:r>
          </a:p>
        </p:txBody>
      </p:sp>
    </p:spTree>
    <p:extLst>
      <p:ext uri="{BB962C8B-B14F-4D97-AF65-F5344CB8AC3E}">
        <p14:creationId xmlns:p14="http://schemas.microsoft.com/office/powerpoint/2010/main" val="867954803"/>
      </p:ext>
    </p:extLst>
  </p:cSld>
  <p:clrMapOvr>
    <a:masterClrMapping/>
  </p:clrMapOvr>
</p:sld>
</file>

<file path=ppt/theme/theme1.xml><?xml version="1.0" encoding="utf-8"?>
<a:theme xmlns:a="http://schemas.openxmlformats.org/drawingml/2006/main" name="ChronicleVTI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anaging Your Data" id="{B91C1D48-0001-4C43-AB7B-2D2CA6F1858A}" vid="{CDFFD045-E217-7E49-9468-803EC0A47BC9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Status xmlns="71af3243-3dd4-4a8d-8c0d-dd76da1f02a5">Not started</Status>
    <_ip_UnifiedCompliancePolicyUIAction xmlns="http://schemas.microsoft.com/sharepoint/v3" xsi:nil="true"/>
    <Image xmlns="71af3243-3dd4-4a8d-8c0d-dd76da1f02a5">
      <Url xsi:nil="true"/>
      <Description xsi:nil="true"/>
    </Image>
    <_ip_UnifiedCompliancePolicyProperties xmlns="http://schemas.microsoft.com/sharepoint/v3" xsi:nil="true"/>
    <lcf76f155ced4ddcb4097134ff3c332f xmlns="71af3243-3dd4-4a8d-8c0d-dd76da1f02a5">
      <Terms xmlns="http://schemas.microsoft.com/office/infopath/2007/PartnerControls"/>
    </lcf76f155ced4ddcb4097134ff3c332f>
    <TaxCatchAll xmlns="230e9df3-be65-4c73-a93b-d1236ebd677e"/>
    <MediaServiceKeyPoints xmlns="71af3243-3dd4-4a8d-8c0d-dd76da1f02a5" xsi:nil="true"/>
  </documentManagement>
</p:properti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18" ma:contentTypeDescription="Create a new document." ma:contentTypeScope="" ma:versionID="22a266b9fa9a230c5a512669d8b298c3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eddc33fff6b14141ee5c74a0d29ea6a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2:Status" minOccurs="0"/>
                <xsd:element ref="ns1:_ip_UnifiedCompliancePolicyProperties" minOccurs="0"/>
                <xsd:element ref="ns1:_ip_UnifiedCompliancePolicyUIAction" minOccurs="0"/>
                <xsd:element ref="ns2:Image" minOccurs="0"/>
                <xsd:element ref="ns2:lcf76f155ced4ddcb4097134ff3c332f" minOccurs="0"/>
                <xsd:element ref="ns4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internalName="MediaServiceOCR" ma:readOnly="true">
      <xsd:simpleType>
        <xsd:restriction base="dms:Note">
          <xsd:maxLength value="255"/>
        </xsd:restriction>
      </xsd:simpleType>
    </xsd:element>
    <xsd:element name="MediaServiceAutoTags" ma:index="11" nillable="true" ma:displayName="MediaServiceAutoTags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internalName="MediaServiceKeyPoints" ma:readOnly="false">
      <xsd:simpleType>
        <xsd:restriction base="dms:Note">
          <xsd:maxLength value="255"/>
        </xsd:restriction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Status" ma:index="19" nillable="true" ma:displayName="Status" ma:default="Not started" ma:format="Dropdown" ma:internalName="Status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22" nillable="true" ma:displayName="Image" ma:format="Image" ma:internalName="Imag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lcf76f155ced4ddcb4097134ff3c332f" ma:index="24" nillable="true" ma:taxonomy="true" ma:internalName="lcf76f155ced4ddcb4097134ff3c332f" ma:taxonomyFieldName="MediaServiceAITags" ma:displayName="Image Tags" ma:readOnly="false" ma:fieldId="{5cf76f15-5ced-4ddc-b409-7134ff3c332f}" ma:taxonomyMulti="true" ma:sspId="e385fb40-52d4-4fae-9c5b-3e8ff8a5878e" ma:termSetId="09814cd3-568e-4e90-9814-8d621ff8fb84" ma:anchorId="00000000-0000-0000-0000-000000000000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internalName="SharedWithDetails" ma:readOnly="true">
      <xsd:simpleType>
        <xsd:restriction base="dms:Note">
          <xsd:maxLength value="255"/>
        </xsd:restriction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5" nillable="true" ma:displayName="Taxonomy Catch All Column" ma:hidden="true" ma:list="{3f6bfcbc-3db3-4ae6-bd76-326f0798ad28}" ma:internalName="TaxCatchAll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159187C1-630C-405A-830B-EED062A49695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EE0F876D-ECAD-49DD-95DE-E4DA3D4E9CA1}">
  <ds:schemaRefs>
    <ds:schemaRef ds:uri="http://schemas.microsoft.com/office/2006/metadata/properties"/>
    <ds:schemaRef ds:uri="http://schemas.microsoft.com/office/infopath/2007/PartnerControls"/>
    <ds:schemaRef ds:uri="71af3243-3dd4-4a8d-8c0d-dd76da1f02a5"/>
    <ds:schemaRef ds:uri="http://schemas.microsoft.com/sharepoint/v3"/>
    <ds:schemaRef ds:uri="230e9df3-be65-4c73-a93b-d1236ebd677e"/>
  </ds:schemaRefs>
</ds:datastoreItem>
</file>

<file path=customXml/itemProps3.xml><?xml version="1.0" encoding="utf-8"?>
<ds:datastoreItem xmlns:ds="http://schemas.openxmlformats.org/officeDocument/2006/customXml" ds:itemID="{4EC785CC-7DC7-486B-AC4F-90AD768E96A7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docMetadata/LabelInfo.xml><?xml version="1.0" encoding="utf-8"?>
<clbl:labelList xmlns:clbl="http://schemas.microsoft.com/office/2020/mipLabelMetadata">
  <clbl:label id="{f42aa342-8706-4288-bd11-ebb85995028c}" enabled="1" method="Standard" siteId="{72f988bf-86f1-41af-91ab-2d7cd011db47}" removed="0"/>
</clbl:labelList>
</file>

<file path=docProps/app.xml><?xml version="1.0" encoding="utf-8"?>
<Properties xmlns="http://schemas.openxmlformats.org/officeDocument/2006/extended-properties" xmlns:vt="http://schemas.openxmlformats.org/officeDocument/2006/docPropsVTypes">
  <Template>ChronicleVTI</Template>
  <TotalTime>6441</TotalTime>
  <Words>3085</Words>
  <Application>Microsoft Macintosh PowerPoint</Application>
  <PresentationFormat>Widescreen</PresentationFormat>
  <Paragraphs>271</Paragraphs>
  <Slides>29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29</vt:i4>
      </vt:variant>
    </vt:vector>
  </HeadingPairs>
  <TitlesOfParts>
    <vt:vector size="35" baseType="lpstr">
      <vt:lpstr>Arial</vt:lpstr>
      <vt:lpstr>Calibri</vt:lpstr>
      <vt:lpstr>Calisto MT</vt:lpstr>
      <vt:lpstr>Helvetica</vt:lpstr>
      <vt:lpstr>Univers Condensed</vt:lpstr>
      <vt:lpstr>ChronicleVTI</vt:lpstr>
      <vt:lpstr>HTML/CSS and  XSLT (Part 1)</vt:lpstr>
      <vt:lpstr>First! A Few Tips and Tricks</vt:lpstr>
      <vt:lpstr>HTML and CSS</vt:lpstr>
      <vt:lpstr>Comparison</vt:lpstr>
      <vt:lpstr>HTML 5</vt:lpstr>
      <vt:lpstr>HTML</vt:lpstr>
      <vt:lpstr>HTML</vt:lpstr>
      <vt:lpstr>HTML</vt:lpstr>
      <vt:lpstr>HTML</vt:lpstr>
      <vt:lpstr>HTML</vt:lpstr>
      <vt:lpstr>CSS</vt:lpstr>
      <vt:lpstr>Writing Basic CSS</vt:lpstr>
      <vt:lpstr>Backgrounds, Colors, Fonts, Alignment</vt:lpstr>
      <vt:lpstr>Backgrounds, Colors, Fonts, Alignment</vt:lpstr>
      <vt:lpstr>Building a Nav Bar</vt:lpstr>
      <vt:lpstr>Building a Nav Bar</vt:lpstr>
      <vt:lpstr>Advanced CSS</vt:lpstr>
      <vt:lpstr>Useful CSS/Design Tools</vt:lpstr>
      <vt:lpstr>XSLT</vt:lpstr>
      <vt:lpstr>Creating an XSLT File</vt:lpstr>
      <vt:lpstr>&lt;xsl:output&gt;</vt:lpstr>
      <vt:lpstr>&lt;XSL:Template&gt;</vt:lpstr>
      <vt:lpstr>&lt;xsl:apply-templates&gt;</vt:lpstr>
      <vt:lpstr>Basic HTML Structure</vt:lpstr>
      <vt:lpstr>&lt;xsl:apply-templates select=“XXXXX”/&gt;</vt:lpstr>
      <vt:lpstr>HTML &lt;Head&gt;</vt:lpstr>
      <vt:lpstr>HTML &lt;Head&gt;</vt:lpstr>
      <vt:lpstr>Walking Through</vt:lpstr>
      <vt:lpstr>Further Work/Future Avenues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Schematron and  XSLT (Part 1)</dc:title>
  <dc:creator>Liebe, Lauren E</dc:creator>
  <cp:lastModifiedBy>Liebe, Lauren E</cp:lastModifiedBy>
  <cp:revision>4</cp:revision>
  <dcterms:created xsi:type="dcterms:W3CDTF">2023-03-09T23:42:59Z</dcterms:created>
  <dcterms:modified xsi:type="dcterms:W3CDTF">2023-04-11T18:17:27Z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</Properties>
</file>

<file path=docProps/thumbnail.jpeg>
</file>